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4" r:id="rId16"/>
    <p:sldId id="275" r:id="rId17"/>
    <p:sldId id="276" r:id="rId18"/>
    <p:sldId id="278" r:id="rId19"/>
    <p:sldId id="279" r:id="rId20"/>
    <p:sldId id="280" r:id="rId21"/>
    <p:sldId id="308" r:id="rId22"/>
    <p:sldId id="282" r:id="rId23"/>
    <p:sldId id="284" r:id="rId24"/>
    <p:sldId id="285" r:id="rId25"/>
    <p:sldId id="286" r:id="rId26"/>
    <p:sldId id="309" r:id="rId27"/>
    <p:sldId id="288" r:id="rId28"/>
    <p:sldId id="289" r:id="rId29"/>
    <p:sldId id="290" r:id="rId30"/>
    <p:sldId id="291" r:id="rId31"/>
    <p:sldId id="292" r:id="rId32"/>
    <p:sldId id="293" r:id="rId33"/>
    <p:sldId id="310"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408B2-CCC9-4241-BBB1-1D9C3FDA66F9}" v="84" dt="2024-11-12T17:29:50.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3" d="100"/>
          <a:sy n="153" d="100"/>
        </p:scale>
        <p:origin x="62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_rels/data13.xml.rels><?xml version="1.0" encoding="UTF-8" standalone="yes"?>
<Relationships xmlns="http://schemas.openxmlformats.org/package/2006/relationships"><Relationship Id="rId2" Type="http://schemas.openxmlformats.org/officeDocument/2006/relationships/image" Target="../media/image27.svg"/><Relationship Id="rId1" Type="http://schemas.openxmlformats.org/officeDocument/2006/relationships/image" Target="../media/image26.png"/></Relationships>
</file>

<file path=ppt/diagrams/_rels/data3.xml.rels><?xml version="1.0" encoding="UTF-8" standalone="yes"?>
<Relationships xmlns="http://schemas.openxmlformats.org/package/2006/relationships"><Relationship Id="rId1" Type="http://schemas.openxmlformats.org/officeDocument/2006/relationships/hyperlink" Target="https://plato.stanford.edu/entries/aristotle/" TargetMode="External"/></Relationships>
</file>

<file path=ppt/diagrams/_rels/data4.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ata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9.xml.rels><?xml version="1.0" encoding="UTF-8" standalone="yes"?>
<Relationships xmlns="http://schemas.openxmlformats.org/package/2006/relationships"><Relationship Id="rId2" Type="http://schemas.openxmlformats.org/officeDocument/2006/relationships/hyperlink" Target="https://www.amazon.com/Computer-Ethics-Deborah-G-Johnson/dp/0613921968" TargetMode="External"/><Relationship Id="rId1" Type="http://schemas.openxmlformats.org/officeDocument/2006/relationships/hyperlink" Target="https://en.wikipedia.org/wiki/Computer_ethics" TargetMode="External"/></Relationships>
</file>

<file path=ppt/diagrams/_rels/drawing13.xml.rels><?xml version="1.0" encoding="UTF-8" standalone="yes"?>
<Relationships xmlns="http://schemas.openxmlformats.org/package/2006/relationships"><Relationship Id="rId2" Type="http://schemas.openxmlformats.org/officeDocument/2006/relationships/image" Target="../media/image27.svg"/><Relationship Id="rId1"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1" Type="http://schemas.openxmlformats.org/officeDocument/2006/relationships/hyperlink" Target="https://plato.stanford.edu/entries/aristotle/" TargetMode="External"/></Relationships>
</file>

<file path=ppt/diagrams/_rels/drawing4.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9.xml.rels><?xml version="1.0" encoding="UTF-8" standalone="yes"?>
<Relationships xmlns="http://schemas.openxmlformats.org/package/2006/relationships"><Relationship Id="rId2" Type="http://schemas.openxmlformats.org/officeDocument/2006/relationships/hyperlink" Target="https://www.amazon.com/Computer-Ethics-Deborah-G-Johnson/dp/0613921968" TargetMode="External"/><Relationship Id="rId1" Type="http://schemas.openxmlformats.org/officeDocument/2006/relationships/hyperlink" Target="https://en.wikipedia.org/wiki/Computer_ethic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5E5DF-2527-4FC1-868F-928C262F768D}"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1F869CA-5D6E-4CB4-8D9E-F881C6BBE64E}">
      <dgm:prSet/>
      <dgm:spPr/>
      <dgm:t>
        <a:bodyPr/>
        <a:lstStyle/>
        <a:p>
          <a:pPr>
            <a:defRPr b="1"/>
          </a:pPr>
          <a:r>
            <a:rPr lang="en-GB"/>
            <a:t>Ethics or Moral Philosophy</a:t>
          </a:r>
          <a:endParaRPr lang="en-US"/>
        </a:p>
      </dgm:t>
    </dgm:pt>
    <dgm:pt modelId="{A348D7A8-C9BB-44AF-8602-C330A957153C}" type="parTrans" cxnId="{7B31962F-CA94-4180-9C9E-15E8148E07DE}">
      <dgm:prSet/>
      <dgm:spPr/>
      <dgm:t>
        <a:bodyPr/>
        <a:lstStyle/>
        <a:p>
          <a:endParaRPr lang="en-US"/>
        </a:p>
      </dgm:t>
    </dgm:pt>
    <dgm:pt modelId="{84827284-9F08-48E3-8209-C6A496571817}" type="sibTrans" cxnId="{7B31962F-CA94-4180-9C9E-15E8148E07DE}">
      <dgm:prSet/>
      <dgm:spPr/>
      <dgm:t>
        <a:bodyPr/>
        <a:lstStyle/>
        <a:p>
          <a:endParaRPr lang="en-US"/>
        </a:p>
      </dgm:t>
    </dgm:pt>
    <dgm:pt modelId="{8BB95D79-B96A-4D6E-BB5B-20A38B11BB9F}">
      <dgm:prSet/>
      <dgm:spPr/>
      <dgm:t>
        <a:bodyPr/>
        <a:lstStyle/>
        <a:p>
          <a:r>
            <a:rPr lang="en-GB" dirty="0"/>
            <a:t>Systemising, defending, and recommending concepts of right and wrong behaviour.</a:t>
          </a:r>
          <a:endParaRPr lang="en-US" dirty="0"/>
        </a:p>
      </dgm:t>
    </dgm:pt>
    <dgm:pt modelId="{68F4964D-670B-4471-A8B4-9A71F2DA020C}" type="parTrans" cxnId="{D151517E-9A7B-4349-845C-7ACD93A3A422}">
      <dgm:prSet/>
      <dgm:spPr/>
      <dgm:t>
        <a:bodyPr/>
        <a:lstStyle/>
        <a:p>
          <a:endParaRPr lang="en-US"/>
        </a:p>
      </dgm:t>
    </dgm:pt>
    <dgm:pt modelId="{F204D7D7-5029-4A13-B2A5-A93659D32CE3}" type="sibTrans" cxnId="{D151517E-9A7B-4349-845C-7ACD93A3A422}">
      <dgm:prSet/>
      <dgm:spPr/>
      <dgm:t>
        <a:bodyPr/>
        <a:lstStyle/>
        <a:p>
          <a:endParaRPr lang="en-US"/>
        </a:p>
      </dgm:t>
    </dgm:pt>
    <dgm:pt modelId="{5406EAFF-825E-4EC0-AD6B-BC315DB6CE45}">
      <dgm:prSet/>
      <dgm:spPr/>
      <dgm:t>
        <a:bodyPr/>
        <a:lstStyle/>
        <a:p>
          <a:pPr>
            <a:defRPr b="1"/>
          </a:pPr>
          <a:r>
            <a:rPr lang="en-GB"/>
            <a:t>Generally divided into three areas:</a:t>
          </a:r>
          <a:endParaRPr lang="en-US"/>
        </a:p>
      </dgm:t>
    </dgm:pt>
    <dgm:pt modelId="{1EA90D49-FB9C-4131-9648-EF5B785C055F}" type="parTrans" cxnId="{CA0EC69B-F1A7-4157-8C59-22D21FB67D2A}">
      <dgm:prSet/>
      <dgm:spPr/>
      <dgm:t>
        <a:bodyPr/>
        <a:lstStyle/>
        <a:p>
          <a:endParaRPr lang="en-US"/>
        </a:p>
      </dgm:t>
    </dgm:pt>
    <dgm:pt modelId="{747F6839-E489-4C3F-B266-10BF0625C277}" type="sibTrans" cxnId="{CA0EC69B-F1A7-4157-8C59-22D21FB67D2A}">
      <dgm:prSet/>
      <dgm:spPr/>
      <dgm:t>
        <a:bodyPr/>
        <a:lstStyle/>
        <a:p>
          <a:endParaRPr lang="en-US"/>
        </a:p>
      </dgm:t>
    </dgm:pt>
    <dgm:pt modelId="{E639DEDA-9B90-4A9E-968B-2C0F3DD72F5D}">
      <dgm:prSet/>
      <dgm:spPr/>
      <dgm:t>
        <a:bodyPr/>
        <a:lstStyle/>
        <a:p>
          <a:r>
            <a:rPr lang="en-GB" b="1" dirty="0"/>
            <a:t>Metaethics</a:t>
          </a:r>
          <a:r>
            <a:rPr lang="en-GB" dirty="0"/>
            <a:t> – What is Good and Bad?</a:t>
          </a:r>
          <a:endParaRPr lang="en-US" dirty="0"/>
        </a:p>
      </dgm:t>
    </dgm:pt>
    <dgm:pt modelId="{CEBC93D0-697E-4233-B5D4-620D6EAF8A6F}" type="parTrans" cxnId="{327DE9B2-A5FB-46D1-89CE-4255485ED741}">
      <dgm:prSet/>
      <dgm:spPr/>
      <dgm:t>
        <a:bodyPr/>
        <a:lstStyle/>
        <a:p>
          <a:endParaRPr lang="en-US"/>
        </a:p>
      </dgm:t>
    </dgm:pt>
    <dgm:pt modelId="{CFB497CD-B858-4024-80FB-4D646FA038BA}" type="sibTrans" cxnId="{327DE9B2-A5FB-46D1-89CE-4255485ED741}">
      <dgm:prSet/>
      <dgm:spPr/>
      <dgm:t>
        <a:bodyPr/>
        <a:lstStyle/>
        <a:p>
          <a:endParaRPr lang="en-US"/>
        </a:p>
      </dgm:t>
    </dgm:pt>
    <dgm:pt modelId="{D6321294-CA7E-4629-B39E-C73AA6D74F15}">
      <dgm:prSet/>
      <dgm:spPr/>
      <dgm:t>
        <a:bodyPr/>
        <a:lstStyle/>
        <a:p>
          <a:r>
            <a:rPr lang="en-GB" b="1" dirty="0"/>
            <a:t>Normative Ethics </a:t>
          </a:r>
          <a:r>
            <a:rPr lang="en-GB" dirty="0"/>
            <a:t>– What should I do?</a:t>
          </a:r>
          <a:endParaRPr lang="en-US" dirty="0"/>
        </a:p>
      </dgm:t>
    </dgm:pt>
    <dgm:pt modelId="{95ACA93F-6851-476D-80AA-AB23E13A6A5B}" type="parTrans" cxnId="{6A2B82A0-753A-46EE-86D9-4D0E161A750F}">
      <dgm:prSet/>
      <dgm:spPr/>
      <dgm:t>
        <a:bodyPr/>
        <a:lstStyle/>
        <a:p>
          <a:endParaRPr lang="en-US"/>
        </a:p>
      </dgm:t>
    </dgm:pt>
    <dgm:pt modelId="{B4EB65A7-CBC9-44B8-BC9F-CFFD30156F33}" type="sibTrans" cxnId="{6A2B82A0-753A-46EE-86D9-4D0E161A750F}">
      <dgm:prSet/>
      <dgm:spPr/>
      <dgm:t>
        <a:bodyPr/>
        <a:lstStyle/>
        <a:p>
          <a:endParaRPr lang="en-US"/>
        </a:p>
      </dgm:t>
    </dgm:pt>
    <dgm:pt modelId="{B350CD69-58CC-4FAA-85C5-C36E560179CA}">
      <dgm:prSet/>
      <dgm:spPr/>
      <dgm:t>
        <a:bodyPr/>
        <a:lstStyle/>
        <a:p>
          <a:r>
            <a:rPr lang="en-GB" b="1" dirty="0"/>
            <a:t>Applied Ethics </a:t>
          </a:r>
          <a:r>
            <a:rPr lang="en-GB" dirty="0"/>
            <a:t>– What is the right thing to do in this situation?</a:t>
          </a:r>
          <a:endParaRPr lang="en-US" dirty="0"/>
        </a:p>
      </dgm:t>
    </dgm:pt>
    <dgm:pt modelId="{1825E240-9F21-4D7F-9BF1-18B5FE5099AC}" type="parTrans" cxnId="{6DA3102B-6F99-4F62-AA0F-448D179D2B6D}">
      <dgm:prSet/>
      <dgm:spPr/>
      <dgm:t>
        <a:bodyPr/>
        <a:lstStyle/>
        <a:p>
          <a:endParaRPr lang="en-US"/>
        </a:p>
      </dgm:t>
    </dgm:pt>
    <dgm:pt modelId="{9F6159C9-8751-4164-8FF3-9175753DF064}" type="sibTrans" cxnId="{6DA3102B-6F99-4F62-AA0F-448D179D2B6D}">
      <dgm:prSet/>
      <dgm:spPr/>
      <dgm:t>
        <a:bodyPr/>
        <a:lstStyle/>
        <a:p>
          <a:endParaRPr lang="en-US"/>
        </a:p>
      </dgm:t>
    </dgm:pt>
    <dgm:pt modelId="{7A0616E1-36DD-43C8-9B80-A64AD477E436}" type="pres">
      <dgm:prSet presAssocID="{D9B5E5DF-2527-4FC1-868F-928C262F768D}" presName="Name0" presStyleCnt="0">
        <dgm:presLayoutVars>
          <dgm:dir/>
          <dgm:animLvl val="lvl"/>
          <dgm:resizeHandles val="exact"/>
        </dgm:presLayoutVars>
      </dgm:prSet>
      <dgm:spPr/>
    </dgm:pt>
    <dgm:pt modelId="{C19F0A51-0170-4208-836D-7448B1F0D3D5}" type="pres">
      <dgm:prSet presAssocID="{D1F869CA-5D6E-4CB4-8D9E-F881C6BBE64E}" presName="linNode" presStyleCnt="0"/>
      <dgm:spPr/>
    </dgm:pt>
    <dgm:pt modelId="{0153CC09-98BB-4282-A3D2-8529C8E2E8D3}" type="pres">
      <dgm:prSet presAssocID="{D1F869CA-5D6E-4CB4-8D9E-F881C6BBE64E}" presName="parentText" presStyleLbl="node1" presStyleIdx="0" presStyleCnt="2">
        <dgm:presLayoutVars>
          <dgm:chMax val="1"/>
          <dgm:bulletEnabled val="1"/>
        </dgm:presLayoutVars>
      </dgm:prSet>
      <dgm:spPr/>
    </dgm:pt>
    <dgm:pt modelId="{F256D8E4-08FD-4EDA-8092-1B69CF767B12}" type="pres">
      <dgm:prSet presAssocID="{D1F869CA-5D6E-4CB4-8D9E-F881C6BBE64E}" presName="descendantText" presStyleLbl="alignAccFollowNode1" presStyleIdx="0" presStyleCnt="2">
        <dgm:presLayoutVars>
          <dgm:bulletEnabled val="1"/>
        </dgm:presLayoutVars>
      </dgm:prSet>
      <dgm:spPr/>
    </dgm:pt>
    <dgm:pt modelId="{7F63DABB-CB68-4C11-9453-6B3EEEC8E0DE}" type="pres">
      <dgm:prSet presAssocID="{84827284-9F08-48E3-8209-C6A496571817}" presName="sp" presStyleCnt="0"/>
      <dgm:spPr/>
    </dgm:pt>
    <dgm:pt modelId="{B257D44F-9409-4A17-AF44-035B1DD00121}" type="pres">
      <dgm:prSet presAssocID="{5406EAFF-825E-4EC0-AD6B-BC315DB6CE45}" presName="linNode" presStyleCnt="0"/>
      <dgm:spPr/>
    </dgm:pt>
    <dgm:pt modelId="{4F992DE1-8981-44B4-9085-FDF3489986D7}" type="pres">
      <dgm:prSet presAssocID="{5406EAFF-825E-4EC0-AD6B-BC315DB6CE45}" presName="parentText" presStyleLbl="node1" presStyleIdx="1" presStyleCnt="2">
        <dgm:presLayoutVars>
          <dgm:chMax val="1"/>
          <dgm:bulletEnabled val="1"/>
        </dgm:presLayoutVars>
      </dgm:prSet>
      <dgm:spPr/>
    </dgm:pt>
    <dgm:pt modelId="{318C4757-7DE7-4EE7-8220-80E6BDA254BD}" type="pres">
      <dgm:prSet presAssocID="{5406EAFF-825E-4EC0-AD6B-BC315DB6CE45}" presName="descendantText" presStyleLbl="alignAccFollowNode1" presStyleIdx="1" presStyleCnt="2">
        <dgm:presLayoutVars>
          <dgm:bulletEnabled val="1"/>
        </dgm:presLayoutVars>
      </dgm:prSet>
      <dgm:spPr/>
    </dgm:pt>
  </dgm:ptLst>
  <dgm:cxnLst>
    <dgm:cxn modelId="{E3970D0F-216E-415D-8191-A57CC00E89A5}" type="presOf" srcId="{D9B5E5DF-2527-4FC1-868F-928C262F768D}" destId="{7A0616E1-36DD-43C8-9B80-A64AD477E436}" srcOrd="0" destOrd="0" presId="urn:microsoft.com/office/officeart/2005/8/layout/vList5"/>
    <dgm:cxn modelId="{D51AEF19-1000-488B-BB23-C60CABD23F50}" type="presOf" srcId="{D1F869CA-5D6E-4CB4-8D9E-F881C6BBE64E}" destId="{0153CC09-98BB-4282-A3D2-8529C8E2E8D3}" srcOrd="0" destOrd="0" presId="urn:microsoft.com/office/officeart/2005/8/layout/vList5"/>
    <dgm:cxn modelId="{6DA3102B-6F99-4F62-AA0F-448D179D2B6D}" srcId="{5406EAFF-825E-4EC0-AD6B-BC315DB6CE45}" destId="{B350CD69-58CC-4FAA-85C5-C36E560179CA}" srcOrd="2" destOrd="0" parTransId="{1825E240-9F21-4D7F-9BF1-18B5FE5099AC}" sibTransId="{9F6159C9-8751-4164-8FF3-9175753DF064}"/>
    <dgm:cxn modelId="{7B31962F-CA94-4180-9C9E-15E8148E07DE}" srcId="{D9B5E5DF-2527-4FC1-868F-928C262F768D}" destId="{D1F869CA-5D6E-4CB4-8D9E-F881C6BBE64E}" srcOrd="0" destOrd="0" parTransId="{A348D7A8-C9BB-44AF-8602-C330A957153C}" sibTransId="{84827284-9F08-48E3-8209-C6A496571817}"/>
    <dgm:cxn modelId="{BBE3BA35-3D30-4805-B9D6-8ADB07C6A487}" type="presOf" srcId="{D6321294-CA7E-4629-B39E-C73AA6D74F15}" destId="{318C4757-7DE7-4EE7-8220-80E6BDA254BD}" srcOrd="0" destOrd="1" presId="urn:microsoft.com/office/officeart/2005/8/layout/vList5"/>
    <dgm:cxn modelId="{D151517E-9A7B-4349-845C-7ACD93A3A422}" srcId="{D1F869CA-5D6E-4CB4-8D9E-F881C6BBE64E}" destId="{8BB95D79-B96A-4D6E-BB5B-20A38B11BB9F}" srcOrd="0" destOrd="0" parTransId="{68F4964D-670B-4471-A8B4-9A71F2DA020C}" sibTransId="{F204D7D7-5029-4A13-B2A5-A93659D32CE3}"/>
    <dgm:cxn modelId="{CA0EC69B-F1A7-4157-8C59-22D21FB67D2A}" srcId="{D9B5E5DF-2527-4FC1-868F-928C262F768D}" destId="{5406EAFF-825E-4EC0-AD6B-BC315DB6CE45}" srcOrd="1" destOrd="0" parTransId="{1EA90D49-FB9C-4131-9648-EF5B785C055F}" sibTransId="{747F6839-E489-4C3F-B266-10BF0625C277}"/>
    <dgm:cxn modelId="{6A2B82A0-753A-46EE-86D9-4D0E161A750F}" srcId="{5406EAFF-825E-4EC0-AD6B-BC315DB6CE45}" destId="{D6321294-CA7E-4629-B39E-C73AA6D74F15}" srcOrd="1" destOrd="0" parTransId="{95ACA93F-6851-476D-80AA-AB23E13A6A5B}" sibTransId="{B4EB65A7-CBC9-44B8-BC9F-CFFD30156F33}"/>
    <dgm:cxn modelId="{08C4B4A1-E566-41F0-BB5D-9BB318380B5D}" type="presOf" srcId="{8BB95D79-B96A-4D6E-BB5B-20A38B11BB9F}" destId="{F256D8E4-08FD-4EDA-8092-1B69CF767B12}" srcOrd="0" destOrd="0" presId="urn:microsoft.com/office/officeart/2005/8/layout/vList5"/>
    <dgm:cxn modelId="{327DE9B2-A5FB-46D1-89CE-4255485ED741}" srcId="{5406EAFF-825E-4EC0-AD6B-BC315DB6CE45}" destId="{E639DEDA-9B90-4A9E-968B-2C0F3DD72F5D}" srcOrd="0" destOrd="0" parTransId="{CEBC93D0-697E-4233-B5D4-620D6EAF8A6F}" sibTransId="{CFB497CD-B858-4024-80FB-4D646FA038BA}"/>
    <dgm:cxn modelId="{27161DB9-12BA-49D3-BF44-4D6B18ADE70A}" type="presOf" srcId="{5406EAFF-825E-4EC0-AD6B-BC315DB6CE45}" destId="{4F992DE1-8981-44B4-9085-FDF3489986D7}" srcOrd="0" destOrd="0" presId="urn:microsoft.com/office/officeart/2005/8/layout/vList5"/>
    <dgm:cxn modelId="{22FB50DB-8D55-4649-8CDE-92928EF0215A}" type="presOf" srcId="{E639DEDA-9B90-4A9E-968B-2C0F3DD72F5D}" destId="{318C4757-7DE7-4EE7-8220-80E6BDA254BD}" srcOrd="0" destOrd="0" presId="urn:microsoft.com/office/officeart/2005/8/layout/vList5"/>
    <dgm:cxn modelId="{AECE4AF2-2F3A-4B42-9679-71305154E42D}" type="presOf" srcId="{B350CD69-58CC-4FAA-85C5-C36E560179CA}" destId="{318C4757-7DE7-4EE7-8220-80E6BDA254BD}" srcOrd="0" destOrd="2" presId="urn:microsoft.com/office/officeart/2005/8/layout/vList5"/>
    <dgm:cxn modelId="{67656FD7-2DCE-49CA-A9C7-FBF4BA31CBC4}" type="presParOf" srcId="{7A0616E1-36DD-43C8-9B80-A64AD477E436}" destId="{C19F0A51-0170-4208-836D-7448B1F0D3D5}" srcOrd="0" destOrd="0" presId="urn:microsoft.com/office/officeart/2005/8/layout/vList5"/>
    <dgm:cxn modelId="{4B0DB1DC-ADD6-40C1-8411-0C71E21FEF62}" type="presParOf" srcId="{C19F0A51-0170-4208-836D-7448B1F0D3D5}" destId="{0153CC09-98BB-4282-A3D2-8529C8E2E8D3}" srcOrd="0" destOrd="0" presId="urn:microsoft.com/office/officeart/2005/8/layout/vList5"/>
    <dgm:cxn modelId="{DBE51F1B-30A2-4E22-BE2B-28D85D42142B}" type="presParOf" srcId="{C19F0A51-0170-4208-836D-7448B1F0D3D5}" destId="{F256D8E4-08FD-4EDA-8092-1B69CF767B12}" srcOrd="1" destOrd="0" presId="urn:microsoft.com/office/officeart/2005/8/layout/vList5"/>
    <dgm:cxn modelId="{C7BC6BF0-A7DD-4900-A9B0-ABE63032549A}" type="presParOf" srcId="{7A0616E1-36DD-43C8-9B80-A64AD477E436}" destId="{7F63DABB-CB68-4C11-9453-6B3EEEC8E0DE}" srcOrd="1" destOrd="0" presId="urn:microsoft.com/office/officeart/2005/8/layout/vList5"/>
    <dgm:cxn modelId="{765F9FA5-D7A6-470B-849A-C87F75F768D8}" type="presParOf" srcId="{7A0616E1-36DD-43C8-9B80-A64AD477E436}" destId="{B257D44F-9409-4A17-AF44-035B1DD00121}" srcOrd="2" destOrd="0" presId="urn:microsoft.com/office/officeart/2005/8/layout/vList5"/>
    <dgm:cxn modelId="{2982F244-ADE2-42AC-B44D-808A64414C75}" type="presParOf" srcId="{B257D44F-9409-4A17-AF44-035B1DD00121}" destId="{4F992DE1-8981-44B4-9085-FDF3489986D7}" srcOrd="0" destOrd="0" presId="urn:microsoft.com/office/officeart/2005/8/layout/vList5"/>
    <dgm:cxn modelId="{818EE006-E839-493A-84F2-2025E9F56A52}" type="presParOf" srcId="{B257D44F-9409-4A17-AF44-035B1DD00121}" destId="{318C4757-7DE7-4EE7-8220-80E6BDA254B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D2BDEF-B7DC-435D-A69F-52E5B2E178B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75BBA07-DB9C-4200-8461-FFCE7C4CBB04}">
      <dgm:prSet/>
      <dgm:spPr/>
      <dgm:t>
        <a:bodyPr/>
        <a:lstStyle/>
        <a:p>
          <a:r>
            <a:rPr lang="en-US" dirty="0"/>
            <a:t>Early approaches focused on a "human-values approach" </a:t>
          </a:r>
        </a:p>
      </dgm:t>
    </dgm:pt>
    <dgm:pt modelId="{4A2C6B21-87D9-4808-9565-3F98F66AE421}" type="parTrans" cxnId="{8B5138A5-1C29-4879-9BA4-89194CA0C4EB}">
      <dgm:prSet/>
      <dgm:spPr/>
      <dgm:t>
        <a:bodyPr/>
        <a:lstStyle/>
        <a:p>
          <a:endParaRPr lang="en-US"/>
        </a:p>
      </dgm:t>
    </dgm:pt>
    <dgm:pt modelId="{5A5CF739-81BC-422F-BD30-96B9EC44E8A2}" type="sibTrans" cxnId="{8B5138A5-1C29-4879-9BA4-89194CA0C4EB}">
      <dgm:prSet/>
      <dgm:spPr/>
      <dgm:t>
        <a:bodyPr/>
        <a:lstStyle/>
        <a:p>
          <a:endParaRPr lang="en-US"/>
        </a:p>
      </dgm:t>
    </dgm:pt>
    <dgm:pt modelId="{8E500060-05CF-445E-9C58-CA242B305DE3}">
      <dgm:prSet/>
      <dgm:spPr/>
      <dgm:t>
        <a:bodyPr/>
        <a:lstStyle/>
        <a:p>
          <a:r>
            <a:rPr lang="en-US"/>
            <a:t>Focus on fixing problems caused by software/hardware etc.</a:t>
          </a:r>
        </a:p>
      </dgm:t>
    </dgm:pt>
    <dgm:pt modelId="{43E91D49-C17D-4ACC-B942-5642EC37E783}" type="parTrans" cxnId="{C0D93EB5-E4C4-4504-A974-455474B65D66}">
      <dgm:prSet/>
      <dgm:spPr/>
      <dgm:t>
        <a:bodyPr/>
        <a:lstStyle/>
        <a:p>
          <a:endParaRPr lang="en-US"/>
        </a:p>
      </dgm:t>
    </dgm:pt>
    <dgm:pt modelId="{2003E122-9899-4BE5-A380-4C40B8558863}" type="sibTrans" cxnId="{C0D93EB5-E4C4-4504-A974-455474B65D66}">
      <dgm:prSet/>
      <dgm:spPr/>
      <dgm:t>
        <a:bodyPr/>
        <a:lstStyle/>
        <a:p>
          <a:endParaRPr lang="en-US"/>
        </a:p>
      </dgm:t>
    </dgm:pt>
    <dgm:pt modelId="{4DCCB325-93D4-4CCE-8A07-41B72075A336}">
      <dgm:prSet/>
      <dgm:spPr/>
      <dgm:t>
        <a:bodyPr/>
        <a:lstStyle/>
        <a:p>
          <a:r>
            <a:rPr lang="en-US" b="1" dirty="0"/>
            <a:t>Value-sensitive Computer Design</a:t>
          </a:r>
          <a:endParaRPr lang="en-US" dirty="0"/>
        </a:p>
      </dgm:t>
    </dgm:pt>
    <dgm:pt modelId="{2A8D7B5C-D529-4F5F-8D99-F5188D9914E2}" type="parTrans" cxnId="{B8DEA4E0-9D92-4161-84EA-BEA8AB26E3F7}">
      <dgm:prSet/>
      <dgm:spPr/>
      <dgm:t>
        <a:bodyPr/>
        <a:lstStyle/>
        <a:p>
          <a:endParaRPr lang="en-US"/>
        </a:p>
      </dgm:t>
    </dgm:pt>
    <dgm:pt modelId="{6478F2B5-D6A9-4A3F-B787-233F49071D1F}" type="sibTrans" cxnId="{B8DEA4E0-9D92-4161-84EA-BEA8AB26E3F7}">
      <dgm:prSet/>
      <dgm:spPr/>
      <dgm:t>
        <a:bodyPr/>
        <a:lstStyle/>
        <a:p>
          <a:endParaRPr lang="en-US"/>
        </a:p>
      </dgm:t>
    </dgm:pt>
    <dgm:pt modelId="{BCC529E3-EA1B-4724-A3B7-34372E996FA3}">
      <dgm:prSet/>
      <dgm:spPr/>
      <dgm:t>
        <a:bodyPr/>
        <a:lstStyle/>
        <a:p>
          <a:r>
            <a:rPr lang="en-US" dirty="0"/>
            <a:t>Shift towards avoiding problems Late 1990s</a:t>
          </a:r>
        </a:p>
      </dgm:t>
    </dgm:pt>
    <dgm:pt modelId="{2C7B0476-3D2E-4C9C-B755-EC56DBDCD71A}" type="parTrans" cxnId="{CA77D53D-946B-4669-86E7-07E88BACF7E5}">
      <dgm:prSet/>
      <dgm:spPr/>
      <dgm:t>
        <a:bodyPr/>
        <a:lstStyle/>
        <a:p>
          <a:endParaRPr lang="en-US"/>
        </a:p>
      </dgm:t>
    </dgm:pt>
    <dgm:pt modelId="{17E4DD76-43EF-4ED3-B287-A9A946F1F303}" type="sibTrans" cxnId="{CA77D53D-946B-4669-86E7-07E88BACF7E5}">
      <dgm:prSet/>
      <dgm:spPr/>
      <dgm:t>
        <a:bodyPr/>
        <a:lstStyle/>
        <a:p>
          <a:endParaRPr lang="en-US"/>
        </a:p>
      </dgm:t>
    </dgm:pt>
    <dgm:pt modelId="{2D32BDBD-38CD-40E6-A7FA-C767C438F5DC}">
      <dgm:prSet/>
      <dgm:spPr/>
      <dgm:t>
        <a:bodyPr/>
        <a:lstStyle/>
        <a:p>
          <a:r>
            <a:rPr lang="en-US"/>
            <a:t>Anticipate harm to human values</a:t>
          </a:r>
        </a:p>
      </dgm:t>
    </dgm:pt>
    <dgm:pt modelId="{8478835E-D102-41E9-85AD-6026F003A729}" type="parTrans" cxnId="{FBC1D975-686C-4FE5-A45D-351E8E5B3090}">
      <dgm:prSet/>
      <dgm:spPr/>
      <dgm:t>
        <a:bodyPr/>
        <a:lstStyle/>
        <a:p>
          <a:endParaRPr lang="en-US"/>
        </a:p>
      </dgm:t>
    </dgm:pt>
    <dgm:pt modelId="{7D81131A-3113-4527-AA44-F36A7858D105}" type="sibTrans" cxnId="{FBC1D975-686C-4FE5-A45D-351E8E5B3090}">
      <dgm:prSet/>
      <dgm:spPr/>
      <dgm:t>
        <a:bodyPr/>
        <a:lstStyle/>
        <a:p>
          <a:endParaRPr lang="en-US"/>
        </a:p>
      </dgm:t>
    </dgm:pt>
    <dgm:pt modelId="{3E679D8F-ABF5-4CE6-8CE8-ACA92A90E174}">
      <dgm:prSet/>
      <dgm:spPr/>
      <dgm:t>
        <a:bodyPr/>
        <a:lstStyle/>
        <a:p>
          <a:r>
            <a:rPr lang="en-US"/>
            <a:t>Design new technology (inc. software) to avoid this.</a:t>
          </a:r>
        </a:p>
      </dgm:t>
    </dgm:pt>
    <dgm:pt modelId="{33C93E98-D215-4810-82A6-9AF654C16637}" type="parTrans" cxnId="{FE5F1E1B-90CC-4185-8C20-F50E6461A4F6}">
      <dgm:prSet/>
      <dgm:spPr/>
      <dgm:t>
        <a:bodyPr/>
        <a:lstStyle/>
        <a:p>
          <a:endParaRPr lang="en-US"/>
        </a:p>
      </dgm:t>
    </dgm:pt>
    <dgm:pt modelId="{789EB113-CF25-493C-BF88-C7A148397F75}" type="sibTrans" cxnId="{FE5F1E1B-90CC-4185-8C20-F50E6461A4F6}">
      <dgm:prSet/>
      <dgm:spPr/>
      <dgm:t>
        <a:bodyPr/>
        <a:lstStyle/>
        <a:p>
          <a:endParaRPr lang="en-US"/>
        </a:p>
      </dgm:t>
    </dgm:pt>
    <dgm:pt modelId="{72F89026-AB41-467A-B797-0BF1F639C57E}" type="pres">
      <dgm:prSet presAssocID="{A6D2BDEF-B7DC-435D-A69F-52E5B2E178B2}" presName="linear" presStyleCnt="0">
        <dgm:presLayoutVars>
          <dgm:dir/>
          <dgm:animLvl val="lvl"/>
          <dgm:resizeHandles val="exact"/>
        </dgm:presLayoutVars>
      </dgm:prSet>
      <dgm:spPr/>
    </dgm:pt>
    <dgm:pt modelId="{33EA753B-FF13-465F-82F4-79781C942D15}" type="pres">
      <dgm:prSet presAssocID="{775BBA07-DB9C-4200-8461-FFCE7C4CBB04}" presName="parentLin" presStyleCnt="0"/>
      <dgm:spPr/>
    </dgm:pt>
    <dgm:pt modelId="{1544C216-FE9D-47D1-B053-36E89FB192C7}" type="pres">
      <dgm:prSet presAssocID="{775BBA07-DB9C-4200-8461-FFCE7C4CBB04}" presName="parentLeftMargin" presStyleLbl="node1" presStyleIdx="0" presStyleCnt="3"/>
      <dgm:spPr/>
    </dgm:pt>
    <dgm:pt modelId="{1274C3A0-CB1A-4B30-9790-AB1423346F02}" type="pres">
      <dgm:prSet presAssocID="{775BBA07-DB9C-4200-8461-FFCE7C4CBB04}" presName="parentText" presStyleLbl="node1" presStyleIdx="0" presStyleCnt="3">
        <dgm:presLayoutVars>
          <dgm:chMax val="0"/>
          <dgm:bulletEnabled val="1"/>
        </dgm:presLayoutVars>
      </dgm:prSet>
      <dgm:spPr/>
    </dgm:pt>
    <dgm:pt modelId="{F43D0984-5247-4630-A787-70CF883549B0}" type="pres">
      <dgm:prSet presAssocID="{775BBA07-DB9C-4200-8461-FFCE7C4CBB04}" presName="negativeSpace" presStyleCnt="0"/>
      <dgm:spPr/>
    </dgm:pt>
    <dgm:pt modelId="{53340444-169C-4A0D-8812-AAE8CDB6D0E6}" type="pres">
      <dgm:prSet presAssocID="{775BBA07-DB9C-4200-8461-FFCE7C4CBB04}" presName="childText" presStyleLbl="conFgAcc1" presStyleIdx="0" presStyleCnt="3">
        <dgm:presLayoutVars>
          <dgm:bulletEnabled val="1"/>
        </dgm:presLayoutVars>
      </dgm:prSet>
      <dgm:spPr/>
    </dgm:pt>
    <dgm:pt modelId="{22A25774-15B3-4E5D-8865-7537D2F1A12E}" type="pres">
      <dgm:prSet presAssocID="{5A5CF739-81BC-422F-BD30-96B9EC44E8A2}" presName="spaceBetweenRectangles" presStyleCnt="0"/>
      <dgm:spPr/>
    </dgm:pt>
    <dgm:pt modelId="{405AC470-F0CA-4167-94E7-4C935C020BE0}" type="pres">
      <dgm:prSet presAssocID="{8E500060-05CF-445E-9C58-CA242B305DE3}" presName="parentLin" presStyleCnt="0"/>
      <dgm:spPr/>
    </dgm:pt>
    <dgm:pt modelId="{3AAC65C9-3576-40F4-880F-D1C0E0F47404}" type="pres">
      <dgm:prSet presAssocID="{8E500060-05CF-445E-9C58-CA242B305DE3}" presName="parentLeftMargin" presStyleLbl="node1" presStyleIdx="0" presStyleCnt="3"/>
      <dgm:spPr/>
    </dgm:pt>
    <dgm:pt modelId="{9A5CD699-7589-4071-A415-13346A0DFDA1}" type="pres">
      <dgm:prSet presAssocID="{8E500060-05CF-445E-9C58-CA242B305DE3}" presName="parentText" presStyleLbl="node1" presStyleIdx="1" presStyleCnt="3">
        <dgm:presLayoutVars>
          <dgm:chMax val="0"/>
          <dgm:bulletEnabled val="1"/>
        </dgm:presLayoutVars>
      </dgm:prSet>
      <dgm:spPr/>
    </dgm:pt>
    <dgm:pt modelId="{DB2E9C87-7443-4996-A464-026C21637465}" type="pres">
      <dgm:prSet presAssocID="{8E500060-05CF-445E-9C58-CA242B305DE3}" presName="negativeSpace" presStyleCnt="0"/>
      <dgm:spPr/>
    </dgm:pt>
    <dgm:pt modelId="{1437782A-1C4C-4851-8DF2-ED30D96E0EA5}" type="pres">
      <dgm:prSet presAssocID="{8E500060-05CF-445E-9C58-CA242B305DE3}" presName="childText" presStyleLbl="conFgAcc1" presStyleIdx="1" presStyleCnt="3">
        <dgm:presLayoutVars>
          <dgm:bulletEnabled val="1"/>
        </dgm:presLayoutVars>
      </dgm:prSet>
      <dgm:spPr/>
    </dgm:pt>
    <dgm:pt modelId="{696EC743-5076-42C4-AB4C-C0BDFCCD7EA5}" type="pres">
      <dgm:prSet presAssocID="{2003E122-9899-4BE5-A380-4C40B8558863}" presName="spaceBetweenRectangles" presStyleCnt="0"/>
      <dgm:spPr/>
    </dgm:pt>
    <dgm:pt modelId="{4A3CCBE4-1B79-43A0-8FEA-A2AF746BD61A}" type="pres">
      <dgm:prSet presAssocID="{4DCCB325-93D4-4CCE-8A07-41B72075A336}" presName="parentLin" presStyleCnt="0"/>
      <dgm:spPr/>
    </dgm:pt>
    <dgm:pt modelId="{458123AB-01B6-4F58-BE17-5FF0FC2EF652}" type="pres">
      <dgm:prSet presAssocID="{4DCCB325-93D4-4CCE-8A07-41B72075A336}" presName="parentLeftMargin" presStyleLbl="node1" presStyleIdx="1" presStyleCnt="3"/>
      <dgm:spPr/>
    </dgm:pt>
    <dgm:pt modelId="{B7970F1F-20B2-4043-B718-7B464B625F73}" type="pres">
      <dgm:prSet presAssocID="{4DCCB325-93D4-4CCE-8A07-41B72075A336}" presName="parentText" presStyleLbl="node1" presStyleIdx="2" presStyleCnt="3">
        <dgm:presLayoutVars>
          <dgm:chMax val="0"/>
          <dgm:bulletEnabled val="1"/>
        </dgm:presLayoutVars>
      </dgm:prSet>
      <dgm:spPr/>
    </dgm:pt>
    <dgm:pt modelId="{77056D1C-F038-44C3-A1A9-36BCC731F726}" type="pres">
      <dgm:prSet presAssocID="{4DCCB325-93D4-4CCE-8A07-41B72075A336}" presName="negativeSpace" presStyleCnt="0"/>
      <dgm:spPr/>
    </dgm:pt>
    <dgm:pt modelId="{D4559B5D-424E-4167-990B-466A0508D2C0}" type="pres">
      <dgm:prSet presAssocID="{4DCCB325-93D4-4CCE-8A07-41B72075A336}" presName="childText" presStyleLbl="conFgAcc1" presStyleIdx="2" presStyleCnt="3">
        <dgm:presLayoutVars>
          <dgm:bulletEnabled val="1"/>
        </dgm:presLayoutVars>
      </dgm:prSet>
      <dgm:spPr/>
    </dgm:pt>
  </dgm:ptLst>
  <dgm:cxnLst>
    <dgm:cxn modelId="{99406404-A429-46E7-9BB0-063F8A8365CE}" type="presOf" srcId="{3E679D8F-ABF5-4CE6-8CE8-ACA92A90E174}" destId="{D4559B5D-424E-4167-990B-466A0508D2C0}" srcOrd="0" destOrd="2" presId="urn:microsoft.com/office/officeart/2005/8/layout/list1"/>
    <dgm:cxn modelId="{FE5F1E1B-90CC-4185-8C20-F50E6461A4F6}" srcId="{BCC529E3-EA1B-4724-A3B7-34372E996FA3}" destId="{3E679D8F-ABF5-4CE6-8CE8-ACA92A90E174}" srcOrd="1" destOrd="0" parTransId="{33C93E98-D215-4810-82A6-9AF654C16637}" sibTransId="{789EB113-CF25-493C-BF88-C7A148397F75}"/>
    <dgm:cxn modelId="{42985737-A89D-4AE2-9754-59637FEA7664}" type="presOf" srcId="{2D32BDBD-38CD-40E6-A7FA-C767C438F5DC}" destId="{D4559B5D-424E-4167-990B-466A0508D2C0}" srcOrd="0" destOrd="1" presId="urn:microsoft.com/office/officeart/2005/8/layout/list1"/>
    <dgm:cxn modelId="{CA77D53D-946B-4669-86E7-07E88BACF7E5}" srcId="{4DCCB325-93D4-4CCE-8A07-41B72075A336}" destId="{BCC529E3-EA1B-4724-A3B7-34372E996FA3}" srcOrd="0" destOrd="0" parTransId="{2C7B0476-3D2E-4C9C-B755-EC56DBDCD71A}" sibTransId="{17E4DD76-43EF-4ED3-B287-A9A946F1F303}"/>
    <dgm:cxn modelId="{E3F54A6D-AFF9-47E7-83CC-3F4246B2C56D}" type="presOf" srcId="{BCC529E3-EA1B-4724-A3B7-34372E996FA3}" destId="{D4559B5D-424E-4167-990B-466A0508D2C0}" srcOrd="0" destOrd="0" presId="urn:microsoft.com/office/officeart/2005/8/layout/list1"/>
    <dgm:cxn modelId="{CB1B6A51-612C-4680-86D6-530BDB2B5246}" type="presOf" srcId="{775BBA07-DB9C-4200-8461-FFCE7C4CBB04}" destId="{1544C216-FE9D-47D1-B053-36E89FB192C7}" srcOrd="0" destOrd="0" presId="urn:microsoft.com/office/officeart/2005/8/layout/list1"/>
    <dgm:cxn modelId="{84836952-05CD-400D-A7F6-41B44E046421}" type="presOf" srcId="{4DCCB325-93D4-4CCE-8A07-41B72075A336}" destId="{B7970F1F-20B2-4043-B718-7B464B625F73}" srcOrd="1" destOrd="0" presId="urn:microsoft.com/office/officeart/2005/8/layout/list1"/>
    <dgm:cxn modelId="{FBC1D975-686C-4FE5-A45D-351E8E5B3090}" srcId="{BCC529E3-EA1B-4724-A3B7-34372E996FA3}" destId="{2D32BDBD-38CD-40E6-A7FA-C767C438F5DC}" srcOrd="0" destOrd="0" parTransId="{8478835E-D102-41E9-85AD-6026F003A729}" sibTransId="{7D81131A-3113-4527-AA44-F36A7858D105}"/>
    <dgm:cxn modelId="{11877E7D-DC49-4310-AEDD-BF80B2697F7B}" type="presOf" srcId="{4DCCB325-93D4-4CCE-8A07-41B72075A336}" destId="{458123AB-01B6-4F58-BE17-5FF0FC2EF652}" srcOrd="0" destOrd="0" presId="urn:microsoft.com/office/officeart/2005/8/layout/list1"/>
    <dgm:cxn modelId="{3F592792-5181-4F98-9438-7FE143733E3D}" type="presOf" srcId="{8E500060-05CF-445E-9C58-CA242B305DE3}" destId="{3AAC65C9-3576-40F4-880F-D1C0E0F47404}" srcOrd="0" destOrd="0" presId="urn:microsoft.com/office/officeart/2005/8/layout/list1"/>
    <dgm:cxn modelId="{8B5138A5-1C29-4879-9BA4-89194CA0C4EB}" srcId="{A6D2BDEF-B7DC-435D-A69F-52E5B2E178B2}" destId="{775BBA07-DB9C-4200-8461-FFCE7C4CBB04}" srcOrd="0" destOrd="0" parTransId="{4A2C6B21-87D9-4808-9565-3F98F66AE421}" sibTransId="{5A5CF739-81BC-422F-BD30-96B9EC44E8A2}"/>
    <dgm:cxn modelId="{C0D93EB5-E4C4-4504-A974-455474B65D66}" srcId="{A6D2BDEF-B7DC-435D-A69F-52E5B2E178B2}" destId="{8E500060-05CF-445E-9C58-CA242B305DE3}" srcOrd="1" destOrd="0" parTransId="{43E91D49-C17D-4ACC-B942-5642EC37E783}" sibTransId="{2003E122-9899-4BE5-A380-4C40B8558863}"/>
    <dgm:cxn modelId="{B12249B6-5CEA-4FD5-95B7-6A9DE8A018CF}" type="presOf" srcId="{8E500060-05CF-445E-9C58-CA242B305DE3}" destId="{9A5CD699-7589-4071-A415-13346A0DFDA1}" srcOrd="1" destOrd="0" presId="urn:microsoft.com/office/officeart/2005/8/layout/list1"/>
    <dgm:cxn modelId="{AA967BB6-3856-4C1D-B564-91F039450BC5}" type="presOf" srcId="{A6D2BDEF-B7DC-435D-A69F-52E5B2E178B2}" destId="{72F89026-AB41-467A-B797-0BF1F639C57E}" srcOrd="0" destOrd="0" presId="urn:microsoft.com/office/officeart/2005/8/layout/list1"/>
    <dgm:cxn modelId="{8D46A8C6-5504-4884-AF4F-0C6D844AB9E7}" type="presOf" srcId="{775BBA07-DB9C-4200-8461-FFCE7C4CBB04}" destId="{1274C3A0-CB1A-4B30-9790-AB1423346F02}" srcOrd="1" destOrd="0" presId="urn:microsoft.com/office/officeart/2005/8/layout/list1"/>
    <dgm:cxn modelId="{B8DEA4E0-9D92-4161-84EA-BEA8AB26E3F7}" srcId="{A6D2BDEF-B7DC-435D-A69F-52E5B2E178B2}" destId="{4DCCB325-93D4-4CCE-8A07-41B72075A336}" srcOrd="2" destOrd="0" parTransId="{2A8D7B5C-D529-4F5F-8D99-F5188D9914E2}" sibTransId="{6478F2B5-D6A9-4A3F-B787-233F49071D1F}"/>
    <dgm:cxn modelId="{C1A24458-CF46-45EC-8F0B-91668A2B39A1}" type="presParOf" srcId="{72F89026-AB41-467A-B797-0BF1F639C57E}" destId="{33EA753B-FF13-465F-82F4-79781C942D15}" srcOrd="0" destOrd="0" presId="urn:microsoft.com/office/officeart/2005/8/layout/list1"/>
    <dgm:cxn modelId="{66CE399F-D166-48DB-AED5-2F5B36E7A82F}" type="presParOf" srcId="{33EA753B-FF13-465F-82F4-79781C942D15}" destId="{1544C216-FE9D-47D1-B053-36E89FB192C7}" srcOrd="0" destOrd="0" presId="urn:microsoft.com/office/officeart/2005/8/layout/list1"/>
    <dgm:cxn modelId="{74D5DFB9-D9E0-4A98-813F-EDA4ECD93774}" type="presParOf" srcId="{33EA753B-FF13-465F-82F4-79781C942D15}" destId="{1274C3A0-CB1A-4B30-9790-AB1423346F02}" srcOrd="1" destOrd="0" presId="urn:microsoft.com/office/officeart/2005/8/layout/list1"/>
    <dgm:cxn modelId="{3C7E2D11-C7A3-44B9-AC13-C1EC4DFE31B3}" type="presParOf" srcId="{72F89026-AB41-467A-B797-0BF1F639C57E}" destId="{F43D0984-5247-4630-A787-70CF883549B0}" srcOrd="1" destOrd="0" presId="urn:microsoft.com/office/officeart/2005/8/layout/list1"/>
    <dgm:cxn modelId="{47431A52-252F-486C-8DF5-44A9828675B7}" type="presParOf" srcId="{72F89026-AB41-467A-B797-0BF1F639C57E}" destId="{53340444-169C-4A0D-8812-AAE8CDB6D0E6}" srcOrd="2" destOrd="0" presId="urn:microsoft.com/office/officeart/2005/8/layout/list1"/>
    <dgm:cxn modelId="{5107E0B7-B6C6-4243-8314-4AC37DD2F94C}" type="presParOf" srcId="{72F89026-AB41-467A-B797-0BF1F639C57E}" destId="{22A25774-15B3-4E5D-8865-7537D2F1A12E}" srcOrd="3" destOrd="0" presId="urn:microsoft.com/office/officeart/2005/8/layout/list1"/>
    <dgm:cxn modelId="{0B9257B2-C35B-4E9C-8B00-0D82143D1EA3}" type="presParOf" srcId="{72F89026-AB41-467A-B797-0BF1F639C57E}" destId="{405AC470-F0CA-4167-94E7-4C935C020BE0}" srcOrd="4" destOrd="0" presId="urn:microsoft.com/office/officeart/2005/8/layout/list1"/>
    <dgm:cxn modelId="{EB7A8899-B36E-4656-8294-DF77D1567768}" type="presParOf" srcId="{405AC470-F0CA-4167-94E7-4C935C020BE0}" destId="{3AAC65C9-3576-40F4-880F-D1C0E0F47404}" srcOrd="0" destOrd="0" presId="urn:microsoft.com/office/officeart/2005/8/layout/list1"/>
    <dgm:cxn modelId="{0F76368A-1E9F-4B52-A793-A6F77E0469F6}" type="presParOf" srcId="{405AC470-F0CA-4167-94E7-4C935C020BE0}" destId="{9A5CD699-7589-4071-A415-13346A0DFDA1}" srcOrd="1" destOrd="0" presId="urn:microsoft.com/office/officeart/2005/8/layout/list1"/>
    <dgm:cxn modelId="{2669834A-3986-4021-89D3-E5475CF41668}" type="presParOf" srcId="{72F89026-AB41-467A-B797-0BF1F639C57E}" destId="{DB2E9C87-7443-4996-A464-026C21637465}" srcOrd="5" destOrd="0" presId="urn:microsoft.com/office/officeart/2005/8/layout/list1"/>
    <dgm:cxn modelId="{ED08D44B-345A-4374-B09A-D3F8A668487B}" type="presParOf" srcId="{72F89026-AB41-467A-B797-0BF1F639C57E}" destId="{1437782A-1C4C-4851-8DF2-ED30D96E0EA5}" srcOrd="6" destOrd="0" presId="urn:microsoft.com/office/officeart/2005/8/layout/list1"/>
    <dgm:cxn modelId="{CFB00580-5072-4DBF-A032-D06940CED8A2}" type="presParOf" srcId="{72F89026-AB41-467A-B797-0BF1F639C57E}" destId="{696EC743-5076-42C4-AB4C-C0BDFCCD7EA5}" srcOrd="7" destOrd="0" presId="urn:microsoft.com/office/officeart/2005/8/layout/list1"/>
    <dgm:cxn modelId="{92432040-CD89-4165-9AB2-F61C49F3D92B}" type="presParOf" srcId="{72F89026-AB41-467A-B797-0BF1F639C57E}" destId="{4A3CCBE4-1B79-43A0-8FEA-A2AF746BD61A}" srcOrd="8" destOrd="0" presId="urn:microsoft.com/office/officeart/2005/8/layout/list1"/>
    <dgm:cxn modelId="{2A1DDACD-3449-467E-8115-619199AE3B3F}" type="presParOf" srcId="{4A3CCBE4-1B79-43A0-8FEA-A2AF746BD61A}" destId="{458123AB-01B6-4F58-BE17-5FF0FC2EF652}" srcOrd="0" destOrd="0" presId="urn:microsoft.com/office/officeart/2005/8/layout/list1"/>
    <dgm:cxn modelId="{EFD51C59-302A-4628-B5A0-304403F5855F}" type="presParOf" srcId="{4A3CCBE4-1B79-43A0-8FEA-A2AF746BD61A}" destId="{B7970F1F-20B2-4043-B718-7B464B625F73}" srcOrd="1" destOrd="0" presId="urn:microsoft.com/office/officeart/2005/8/layout/list1"/>
    <dgm:cxn modelId="{AF9C73B2-435B-4969-8DA2-E3E58D37B49B}" type="presParOf" srcId="{72F89026-AB41-467A-B797-0BF1F639C57E}" destId="{77056D1C-F038-44C3-A1A9-36BCC731F726}" srcOrd="9" destOrd="0" presId="urn:microsoft.com/office/officeart/2005/8/layout/list1"/>
    <dgm:cxn modelId="{D44F7542-3748-4659-8980-395A9E7F23C7}" type="presParOf" srcId="{72F89026-AB41-467A-B797-0BF1F639C57E}" destId="{D4559B5D-424E-4167-990B-466A0508D2C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F6F046-2C3E-48DD-BC42-3F3ABC2EC1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20B4BD-B0C5-4EBE-B6A5-DF4CB64D57BE}">
      <dgm:prSet/>
      <dgm:spPr/>
      <dgm:t>
        <a:bodyPr/>
        <a:lstStyle/>
        <a:p>
          <a:r>
            <a:rPr lang="en-US" b="1"/>
            <a:t>Professional Ethics</a:t>
          </a:r>
          <a:endParaRPr lang="en-US"/>
        </a:p>
      </dgm:t>
    </dgm:pt>
    <dgm:pt modelId="{E46E1E2D-D33E-4BCC-A76F-39C66790B175}" type="parTrans" cxnId="{65DA0430-CC05-419A-8102-172A141EAE7C}">
      <dgm:prSet/>
      <dgm:spPr/>
      <dgm:t>
        <a:bodyPr/>
        <a:lstStyle/>
        <a:p>
          <a:endParaRPr lang="en-US"/>
        </a:p>
      </dgm:t>
    </dgm:pt>
    <dgm:pt modelId="{20E0C7EB-21D7-4A80-BAA1-CB07617D93D7}" type="sibTrans" cxnId="{65DA0430-CC05-419A-8102-172A141EAE7C}">
      <dgm:prSet/>
      <dgm:spPr/>
      <dgm:t>
        <a:bodyPr/>
        <a:lstStyle/>
        <a:p>
          <a:endParaRPr lang="en-US"/>
        </a:p>
      </dgm:t>
    </dgm:pt>
    <dgm:pt modelId="{14146AAB-78E1-4E52-BC26-4D44BBDA189F}">
      <dgm:prSet/>
      <dgm:spPr/>
      <dgm:t>
        <a:bodyPr/>
        <a:lstStyle/>
        <a:p>
          <a:r>
            <a:rPr lang="en-US" dirty="0"/>
            <a:t>Starts in the early 1990s, gathers momentum</a:t>
          </a:r>
        </a:p>
      </dgm:t>
    </dgm:pt>
    <dgm:pt modelId="{8DE3D050-613C-4AF1-9922-2D1D9306DEA0}" type="parTrans" cxnId="{39B3592E-A1A1-4A91-9CB2-DD812BA9381C}">
      <dgm:prSet/>
      <dgm:spPr/>
      <dgm:t>
        <a:bodyPr/>
        <a:lstStyle/>
        <a:p>
          <a:endParaRPr lang="en-US"/>
        </a:p>
      </dgm:t>
    </dgm:pt>
    <dgm:pt modelId="{C4EE6A60-967D-4F70-BBB0-DEE9679E611A}" type="sibTrans" cxnId="{39B3592E-A1A1-4A91-9CB2-DD812BA9381C}">
      <dgm:prSet/>
      <dgm:spPr/>
      <dgm:t>
        <a:bodyPr/>
        <a:lstStyle/>
        <a:p>
          <a:endParaRPr lang="en-US"/>
        </a:p>
      </dgm:t>
    </dgm:pt>
    <dgm:pt modelId="{0093DC88-8F1F-4C23-9836-314B5C64BC49}">
      <dgm:prSet/>
      <dgm:spPr/>
      <dgm:t>
        <a:bodyPr/>
        <a:lstStyle/>
        <a:p>
          <a:r>
            <a:rPr lang="en-US" dirty="0" err="1"/>
            <a:t>Gotterbarn</a:t>
          </a:r>
          <a:r>
            <a:rPr lang="en-US" dirty="0"/>
            <a:t> and others</a:t>
          </a:r>
        </a:p>
      </dgm:t>
    </dgm:pt>
    <dgm:pt modelId="{1E6CB8D0-F228-4673-9EDC-5467C4E2D2A8}" type="parTrans" cxnId="{85712EAA-656E-4F8E-8972-18F2A53C4D78}">
      <dgm:prSet/>
      <dgm:spPr/>
      <dgm:t>
        <a:bodyPr/>
        <a:lstStyle/>
        <a:p>
          <a:endParaRPr lang="en-US"/>
        </a:p>
      </dgm:t>
    </dgm:pt>
    <dgm:pt modelId="{93E96774-A5EE-40DF-8550-5A6999D1FBC0}" type="sibTrans" cxnId="{85712EAA-656E-4F8E-8972-18F2A53C4D78}">
      <dgm:prSet/>
      <dgm:spPr/>
      <dgm:t>
        <a:bodyPr/>
        <a:lstStyle/>
        <a:p>
          <a:endParaRPr lang="en-US"/>
        </a:p>
      </dgm:t>
    </dgm:pt>
    <dgm:pt modelId="{29C5F377-D857-4582-AEBE-93E5B3A947AB}">
      <dgm:prSet/>
      <dgm:spPr/>
      <dgm:t>
        <a:bodyPr/>
        <a:lstStyle/>
        <a:p>
          <a:r>
            <a:rPr lang="en-US" dirty="0"/>
            <a:t>The 'profession' should be </a:t>
          </a:r>
          <a:r>
            <a:rPr lang="en-US" dirty="0" err="1"/>
            <a:t>develope</a:t>
          </a:r>
          <a:r>
            <a:rPr lang="en-GB" dirty="0"/>
            <a:t>d</a:t>
          </a:r>
          <a:r>
            <a:rPr lang="en-US" dirty="0"/>
            <a:t> and advance of standards for good practice</a:t>
          </a:r>
        </a:p>
      </dgm:t>
    </dgm:pt>
    <dgm:pt modelId="{6D9D3521-77C2-45E3-A0C3-E03F8255E85D}" type="parTrans" cxnId="{2DF5A584-7695-4156-8EBF-F0D1F6F6F403}">
      <dgm:prSet/>
      <dgm:spPr/>
      <dgm:t>
        <a:bodyPr/>
        <a:lstStyle/>
        <a:p>
          <a:endParaRPr lang="en-US"/>
        </a:p>
      </dgm:t>
    </dgm:pt>
    <dgm:pt modelId="{A5441C6F-3B8F-48AB-9544-3F1F823B21F9}" type="sibTrans" cxnId="{2DF5A584-7695-4156-8EBF-F0D1F6F6F403}">
      <dgm:prSet/>
      <dgm:spPr/>
      <dgm:t>
        <a:bodyPr/>
        <a:lstStyle/>
        <a:p>
          <a:endParaRPr lang="en-US"/>
        </a:p>
      </dgm:t>
    </dgm:pt>
    <dgm:pt modelId="{9EBBF2AB-8956-49B2-93B1-4F5113D4F596}">
      <dgm:prSet/>
      <dgm:spPr/>
      <dgm:t>
        <a:bodyPr/>
        <a:lstStyle/>
        <a:p>
          <a:r>
            <a:rPr lang="en-US"/>
            <a:t>Codes of conduct</a:t>
          </a:r>
        </a:p>
      </dgm:t>
    </dgm:pt>
    <dgm:pt modelId="{FBEF3F7C-E6E1-4616-8B96-5394D2903A3D}" type="parTrans" cxnId="{B49564E1-1725-42DC-9287-860C16A28AE1}">
      <dgm:prSet/>
      <dgm:spPr/>
      <dgm:t>
        <a:bodyPr/>
        <a:lstStyle/>
        <a:p>
          <a:endParaRPr lang="en-US"/>
        </a:p>
      </dgm:t>
    </dgm:pt>
    <dgm:pt modelId="{0DA33D7F-A925-461D-915E-D94A19207E35}" type="sibTrans" cxnId="{B49564E1-1725-42DC-9287-860C16A28AE1}">
      <dgm:prSet/>
      <dgm:spPr/>
      <dgm:t>
        <a:bodyPr/>
        <a:lstStyle/>
        <a:p>
          <a:endParaRPr lang="en-US"/>
        </a:p>
      </dgm:t>
    </dgm:pt>
    <dgm:pt modelId="{1366BA4A-770F-423F-8EC9-B913ED94B49C}">
      <dgm:prSet/>
      <dgm:spPr/>
      <dgm:t>
        <a:bodyPr/>
        <a:lstStyle/>
        <a:p>
          <a:r>
            <a:rPr lang="en-US" dirty="0"/>
            <a:t> Computer ethics should be seen as </a:t>
          </a:r>
          <a:r>
            <a:rPr lang="en-US" b="1" dirty="0"/>
            <a:t>Professional Ethics</a:t>
          </a:r>
          <a:endParaRPr lang="en-US" dirty="0"/>
        </a:p>
      </dgm:t>
    </dgm:pt>
    <dgm:pt modelId="{494E911A-8B68-436D-BCFD-5393B676138D}" type="parTrans" cxnId="{AFC630C4-5F06-40C9-BAC1-C493797D85EB}">
      <dgm:prSet/>
      <dgm:spPr/>
      <dgm:t>
        <a:bodyPr/>
        <a:lstStyle/>
        <a:p>
          <a:endParaRPr lang="en-GB"/>
        </a:p>
      </dgm:t>
    </dgm:pt>
    <dgm:pt modelId="{2F861EE8-EE3C-475A-B2FF-4D4737C697FD}" type="sibTrans" cxnId="{AFC630C4-5F06-40C9-BAC1-C493797D85EB}">
      <dgm:prSet/>
      <dgm:spPr/>
      <dgm:t>
        <a:bodyPr/>
        <a:lstStyle/>
        <a:p>
          <a:endParaRPr lang="en-GB"/>
        </a:p>
      </dgm:t>
    </dgm:pt>
    <dgm:pt modelId="{DF791B0A-41E1-4537-B6C3-13021DF50CC7}" type="pres">
      <dgm:prSet presAssocID="{B0F6F046-2C3E-48DD-BC42-3F3ABC2EC1A7}" presName="linear" presStyleCnt="0">
        <dgm:presLayoutVars>
          <dgm:animLvl val="lvl"/>
          <dgm:resizeHandles val="exact"/>
        </dgm:presLayoutVars>
      </dgm:prSet>
      <dgm:spPr/>
    </dgm:pt>
    <dgm:pt modelId="{78FBAC46-1F18-4B5F-83CF-CA7267B87BB1}" type="pres">
      <dgm:prSet presAssocID="{FD20B4BD-B0C5-4EBE-B6A5-DF4CB64D57BE}" presName="parentText" presStyleLbl="node1" presStyleIdx="0" presStyleCnt="1">
        <dgm:presLayoutVars>
          <dgm:chMax val="0"/>
          <dgm:bulletEnabled val="1"/>
        </dgm:presLayoutVars>
      </dgm:prSet>
      <dgm:spPr/>
    </dgm:pt>
    <dgm:pt modelId="{E66F3827-E78C-4412-9C9A-B16A6532A93C}" type="pres">
      <dgm:prSet presAssocID="{FD20B4BD-B0C5-4EBE-B6A5-DF4CB64D57BE}" presName="childText" presStyleLbl="revTx" presStyleIdx="0" presStyleCnt="1">
        <dgm:presLayoutVars>
          <dgm:bulletEnabled val="1"/>
        </dgm:presLayoutVars>
      </dgm:prSet>
      <dgm:spPr/>
    </dgm:pt>
  </dgm:ptLst>
  <dgm:cxnLst>
    <dgm:cxn modelId="{39B3592E-A1A1-4A91-9CB2-DD812BA9381C}" srcId="{FD20B4BD-B0C5-4EBE-B6A5-DF4CB64D57BE}" destId="{14146AAB-78E1-4E52-BC26-4D44BBDA189F}" srcOrd="0" destOrd="0" parTransId="{8DE3D050-613C-4AF1-9922-2D1D9306DEA0}" sibTransId="{C4EE6A60-967D-4F70-BBB0-DEE9679E611A}"/>
    <dgm:cxn modelId="{A40D122F-3A5A-4A37-A5A1-DE2EE5DB8CB0}" type="presOf" srcId="{FD20B4BD-B0C5-4EBE-B6A5-DF4CB64D57BE}" destId="{78FBAC46-1F18-4B5F-83CF-CA7267B87BB1}" srcOrd="0" destOrd="0" presId="urn:microsoft.com/office/officeart/2005/8/layout/vList2"/>
    <dgm:cxn modelId="{65DA0430-CC05-419A-8102-172A141EAE7C}" srcId="{B0F6F046-2C3E-48DD-BC42-3F3ABC2EC1A7}" destId="{FD20B4BD-B0C5-4EBE-B6A5-DF4CB64D57BE}" srcOrd="0" destOrd="0" parTransId="{E46E1E2D-D33E-4BCC-A76F-39C66790B175}" sibTransId="{20E0C7EB-21D7-4A80-BAA1-CB07617D93D7}"/>
    <dgm:cxn modelId="{2DF5A584-7695-4156-8EBF-F0D1F6F6F403}" srcId="{1366BA4A-770F-423F-8EC9-B913ED94B49C}" destId="{29C5F377-D857-4582-AEBE-93E5B3A947AB}" srcOrd="1" destOrd="0" parTransId="{6D9D3521-77C2-45E3-A0C3-E03F8255E85D}" sibTransId="{A5441C6F-3B8F-48AB-9544-3F1F823B21F9}"/>
    <dgm:cxn modelId="{255F8E8D-9C5C-4ED4-8EEB-B7D4FC54E07E}" type="presOf" srcId="{B0F6F046-2C3E-48DD-BC42-3F3ABC2EC1A7}" destId="{DF791B0A-41E1-4537-B6C3-13021DF50CC7}" srcOrd="0" destOrd="0" presId="urn:microsoft.com/office/officeart/2005/8/layout/vList2"/>
    <dgm:cxn modelId="{5C60F4A3-8B67-43AF-98AB-AFAACC52FCD2}" type="presOf" srcId="{14146AAB-78E1-4E52-BC26-4D44BBDA189F}" destId="{E66F3827-E78C-4412-9C9A-B16A6532A93C}" srcOrd="0" destOrd="0" presId="urn:microsoft.com/office/officeart/2005/8/layout/vList2"/>
    <dgm:cxn modelId="{40CA16A4-5C4D-4922-8F6C-A42BDA103921}" type="presOf" srcId="{1366BA4A-770F-423F-8EC9-B913ED94B49C}" destId="{E66F3827-E78C-4412-9C9A-B16A6532A93C}" srcOrd="0" destOrd="1" presId="urn:microsoft.com/office/officeart/2005/8/layout/vList2"/>
    <dgm:cxn modelId="{85712EAA-656E-4F8E-8972-18F2A53C4D78}" srcId="{1366BA4A-770F-423F-8EC9-B913ED94B49C}" destId="{0093DC88-8F1F-4C23-9836-314B5C64BC49}" srcOrd="0" destOrd="0" parTransId="{1E6CB8D0-F228-4673-9EDC-5467C4E2D2A8}" sibTransId="{93E96774-A5EE-40DF-8550-5A6999D1FBC0}"/>
    <dgm:cxn modelId="{B03A73B4-994D-4AFF-960C-E58C66619E87}" type="presOf" srcId="{29C5F377-D857-4582-AEBE-93E5B3A947AB}" destId="{E66F3827-E78C-4412-9C9A-B16A6532A93C}" srcOrd="0" destOrd="3" presId="urn:microsoft.com/office/officeart/2005/8/layout/vList2"/>
    <dgm:cxn modelId="{AFC630C4-5F06-40C9-BAC1-C493797D85EB}" srcId="{FD20B4BD-B0C5-4EBE-B6A5-DF4CB64D57BE}" destId="{1366BA4A-770F-423F-8EC9-B913ED94B49C}" srcOrd="1" destOrd="0" parTransId="{494E911A-8B68-436D-BCFD-5393B676138D}" sibTransId="{2F861EE8-EE3C-475A-B2FF-4D4737C697FD}"/>
    <dgm:cxn modelId="{2B7521C6-9545-44ED-840E-5F669910A037}" type="presOf" srcId="{0093DC88-8F1F-4C23-9836-314B5C64BC49}" destId="{E66F3827-E78C-4412-9C9A-B16A6532A93C}" srcOrd="0" destOrd="2" presId="urn:microsoft.com/office/officeart/2005/8/layout/vList2"/>
    <dgm:cxn modelId="{B49564E1-1725-42DC-9287-860C16A28AE1}" srcId="{29C5F377-D857-4582-AEBE-93E5B3A947AB}" destId="{9EBBF2AB-8956-49B2-93B1-4F5113D4F596}" srcOrd="0" destOrd="0" parTransId="{FBEF3F7C-E6E1-4616-8B96-5394D2903A3D}" sibTransId="{0DA33D7F-A925-461D-915E-D94A19207E35}"/>
    <dgm:cxn modelId="{6C4E95ED-E8F8-428E-A937-3117F94F8C10}" type="presOf" srcId="{9EBBF2AB-8956-49B2-93B1-4F5113D4F596}" destId="{E66F3827-E78C-4412-9C9A-B16A6532A93C}" srcOrd="0" destOrd="4" presId="urn:microsoft.com/office/officeart/2005/8/layout/vList2"/>
    <dgm:cxn modelId="{EA1BF1DF-1B7E-4614-8769-7CFBC9420892}" type="presParOf" srcId="{DF791B0A-41E1-4537-B6C3-13021DF50CC7}" destId="{78FBAC46-1F18-4B5F-83CF-CA7267B87BB1}" srcOrd="0" destOrd="0" presId="urn:microsoft.com/office/officeart/2005/8/layout/vList2"/>
    <dgm:cxn modelId="{09C6DFA1-0938-4118-9BF7-A10257E5E46D}" type="presParOf" srcId="{DF791B0A-41E1-4537-B6C3-13021DF50CC7}" destId="{E66F3827-E78C-4412-9C9A-B16A6532A93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DAF1C4-47D8-4B4E-B466-6A4B2A226516}"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41258984-B0F4-43B7-B067-1A667ACFF4AE}">
      <dgm:prSet/>
      <dgm:spPr/>
      <dgm:t>
        <a:bodyPr/>
        <a:lstStyle/>
        <a:p>
          <a:r>
            <a:rPr lang="en-US"/>
            <a:t>Dual focus:</a:t>
          </a:r>
        </a:p>
      </dgm:t>
    </dgm:pt>
    <dgm:pt modelId="{79650D55-F542-4003-A79C-CC3298319BF9}" type="parTrans" cxnId="{1F7D9429-3838-4148-B0FB-60AEA5356754}">
      <dgm:prSet/>
      <dgm:spPr/>
      <dgm:t>
        <a:bodyPr/>
        <a:lstStyle/>
        <a:p>
          <a:endParaRPr lang="en-US"/>
        </a:p>
      </dgm:t>
    </dgm:pt>
    <dgm:pt modelId="{50DD505B-AB46-4698-8132-0C307CF27A1D}" type="sibTrans" cxnId="{1F7D9429-3838-4148-B0FB-60AEA5356754}">
      <dgm:prSet/>
      <dgm:spPr/>
      <dgm:t>
        <a:bodyPr/>
        <a:lstStyle/>
        <a:p>
          <a:endParaRPr lang="en-US"/>
        </a:p>
      </dgm:t>
    </dgm:pt>
    <dgm:pt modelId="{FB0FE8EC-7269-4762-A41C-56E35EB156AF}">
      <dgm:prSet/>
      <dgm:spPr/>
      <dgm:t>
        <a:bodyPr/>
        <a:lstStyle/>
        <a:p>
          <a:r>
            <a:rPr lang="en-US"/>
            <a:t>Video Games as Objects</a:t>
          </a:r>
        </a:p>
      </dgm:t>
    </dgm:pt>
    <dgm:pt modelId="{2CC4F008-716C-4883-8FDE-5FB82340CB28}" type="parTrans" cxnId="{422EF3C8-D877-40FF-9651-EB4849DAAA8B}">
      <dgm:prSet/>
      <dgm:spPr/>
      <dgm:t>
        <a:bodyPr/>
        <a:lstStyle/>
        <a:p>
          <a:endParaRPr lang="en-US"/>
        </a:p>
      </dgm:t>
    </dgm:pt>
    <dgm:pt modelId="{31458243-537D-4D0C-B01C-39018C810ACC}" type="sibTrans" cxnId="{422EF3C8-D877-40FF-9651-EB4849DAAA8B}">
      <dgm:prSet/>
      <dgm:spPr/>
      <dgm:t>
        <a:bodyPr/>
        <a:lstStyle/>
        <a:p>
          <a:endParaRPr lang="en-US"/>
        </a:p>
      </dgm:t>
    </dgm:pt>
    <dgm:pt modelId="{ADE5ECD2-C999-4E00-9016-69AAD4869985}">
      <dgm:prSet/>
      <dgm:spPr/>
      <dgm:t>
        <a:bodyPr/>
        <a:lstStyle/>
        <a:p>
          <a:r>
            <a:rPr lang="en-US"/>
            <a:t>Video Games as Experiences</a:t>
          </a:r>
        </a:p>
      </dgm:t>
    </dgm:pt>
    <dgm:pt modelId="{954E64A0-C556-436B-A0A3-9009E8990A2F}" type="parTrans" cxnId="{5BC9C77B-7B60-4D73-B2F7-A2C228B70D58}">
      <dgm:prSet/>
      <dgm:spPr/>
      <dgm:t>
        <a:bodyPr/>
        <a:lstStyle/>
        <a:p>
          <a:endParaRPr lang="en-US"/>
        </a:p>
      </dgm:t>
    </dgm:pt>
    <dgm:pt modelId="{A05EFB24-6CA7-4324-9601-EE8E3A1FD5A1}" type="sibTrans" cxnId="{5BC9C77B-7B60-4D73-B2F7-A2C228B70D58}">
      <dgm:prSet/>
      <dgm:spPr/>
      <dgm:t>
        <a:bodyPr/>
        <a:lstStyle/>
        <a:p>
          <a:endParaRPr lang="en-US"/>
        </a:p>
      </dgm:t>
    </dgm:pt>
    <dgm:pt modelId="{5C910AA5-24AD-4BE2-92E9-93355815DECE}" type="pres">
      <dgm:prSet presAssocID="{CBDAF1C4-47D8-4B4E-B466-6A4B2A226516}" presName="hierChild1" presStyleCnt="0">
        <dgm:presLayoutVars>
          <dgm:chPref val="1"/>
          <dgm:dir/>
          <dgm:animOne val="branch"/>
          <dgm:animLvl val="lvl"/>
          <dgm:resizeHandles/>
        </dgm:presLayoutVars>
      </dgm:prSet>
      <dgm:spPr/>
    </dgm:pt>
    <dgm:pt modelId="{7FC8780D-A3C4-4DB2-BCDF-45727A14E2E1}" type="pres">
      <dgm:prSet presAssocID="{41258984-B0F4-43B7-B067-1A667ACFF4AE}" presName="hierRoot1" presStyleCnt="0"/>
      <dgm:spPr/>
    </dgm:pt>
    <dgm:pt modelId="{4DC099FB-1434-43E7-97AF-2EDA1A372BD4}" type="pres">
      <dgm:prSet presAssocID="{41258984-B0F4-43B7-B067-1A667ACFF4AE}" presName="composite" presStyleCnt="0"/>
      <dgm:spPr/>
    </dgm:pt>
    <dgm:pt modelId="{7ED4ABAF-6E88-41F0-8972-D23B38BAA69C}" type="pres">
      <dgm:prSet presAssocID="{41258984-B0F4-43B7-B067-1A667ACFF4AE}" presName="background" presStyleLbl="node0" presStyleIdx="0" presStyleCnt="1"/>
      <dgm:spPr/>
    </dgm:pt>
    <dgm:pt modelId="{7B6F23BD-739D-4B5A-AE62-44E1AA0F0761}" type="pres">
      <dgm:prSet presAssocID="{41258984-B0F4-43B7-B067-1A667ACFF4AE}" presName="text" presStyleLbl="fgAcc0" presStyleIdx="0" presStyleCnt="1">
        <dgm:presLayoutVars>
          <dgm:chPref val="3"/>
        </dgm:presLayoutVars>
      </dgm:prSet>
      <dgm:spPr/>
    </dgm:pt>
    <dgm:pt modelId="{55F329A1-DD5A-48FF-AECF-E8CF4B06FBF5}" type="pres">
      <dgm:prSet presAssocID="{41258984-B0F4-43B7-B067-1A667ACFF4AE}" presName="hierChild2" presStyleCnt="0"/>
      <dgm:spPr/>
    </dgm:pt>
    <dgm:pt modelId="{39DFB5DD-74CF-4B1A-8576-1BAE24235B1B}" type="pres">
      <dgm:prSet presAssocID="{2CC4F008-716C-4883-8FDE-5FB82340CB28}" presName="Name10" presStyleLbl="parChTrans1D2" presStyleIdx="0" presStyleCnt="2"/>
      <dgm:spPr/>
    </dgm:pt>
    <dgm:pt modelId="{290E03FC-F3B8-4DA3-B587-FCDE59133A35}" type="pres">
      <dgm:prSet presAssocID="{FB0FE8EC-7269-4762-A41C-56E35EB156AF}" presName="hierRoot2" presStyleCnt="0"/>
      <dgm:spPr/>
    </dgm:pt>
    <dgm:pt modelId="{22D3D21E-B8CE-4F41-AD5E-CABFCCC2AC5A}" type="pres">
      <dgm:prSet presAssocID="{FB0FE8EC-7269-4762-A41C-56E35EB156AF}" presName="composite2" presStyleCnt="0"/>
      <dgm:spPr/>
    </dgm:pt>
    <dgm:pt modelId="{890736D5-2094-4D9C-9097-00B026512C38}" type="pres">
      <dgm:prSet presAssocID="{FB0FE8EC-7269-4762-A41C-56E35EB156AF}" presName="background2" presStyleLbl="node2" presStyleIdx="0" presStyleCnt="2"/>
      <dgm:spPr/>
    </dgm:pt>
    <dgm:pt modelId="{D45B6461-A312-4703-A5D4-647583756588}" type="pres">
      <dgm:prSet presAssocID="{FB0FE8EC-7269-4762-A41C-56E35EB156AF}" presName="text2" presStyleLbl="fgAcc2" presStyleIdx="0" presStyleCnt="2">
        <dgm:presLayoutVars>
          <dgm:chPref val="3"/>
        </dgm:presLayoutVars>
      </dgm:prSet>
      <dgm:spPr/>
    </dgm:pt>
    <dgm:pt modelId="{C401F5BE-2B4F-4C82-83AD-CC52731055AD}" type="pres">
      <dgm:prSet presAssocID="{FB0FE8EC-7269-4762-A41C-56E35EB156AF}" presName="hierChild3" presStyleCnt="0"/>
      <dgm:spPr/>
    </dgm:pt>
    <dgm:pt modelId="{8F51A647-3C61-4F0B-A987-F51A6EB265AF}" type="pres">
      <dgm:prSet presAssocID="{954E64A0-C556-436B-A0A3-9009E8990A2F}" presName="Name10" presStyleLbl="parChTrans1D2" presStyleIdx="1" presStyleCnt="2"/>
      <dgm:spPr/>
    </dgm:pt>
    <dgm:pt modelId="{0C632E37-DBC3-4527-BBFB-AB41C9E27CEA}" type="pres">
      <dgm:prSet presAssocID="{ADE5ECD2-C999-4E00-9016-69AAD4869985}" presName="hierRoot2" presStyleCnt="0"/>
      <dgm:spPr/>
    </dgm:pt>
    <dgm:pt modelId="{85E76897-1354-4889-94A3-7655160915CE}" type="pres">
      <dgm:prSet presAssocID="{ADE5ECD2-C999-4E00-9016-69AAD4869985}" presName="composite2" presStyleCnt="0"/>
      <dgm:spPr/>
    </dgm:pt>
    <dgm:pt modelId="{1C62353F-D6A7-4341-B3A5-E94A0556CA21}" type="pres">
      <dgm:prSet presAssocID="{ADE5ECD2-C999-4E00-9016-69AAD4869985}" presName="background2" presStyleLbl="node2" presStyleIdx="1" presStyleCnt="2"/>
      <dgm:spPr/>
    </dgm:pt>
    <dgm:pt modelId="{56FB2442-513B-4EC5-A3F7-BF1455333AE6}" type="pres">
      <dgm:prSet presAssocID="{ADE5ECD2-C999-4E00-9016-69AAD4869985}" presName="text2" presStyleLbl="fgAcc2" presStyleIdx="1" presStyleCnt="2">
        <dgm:presLayoutVars>
          <dgm:chPref val="3"/>
        </dgm:presLayoutVars>
      </dgm:prSet>
      <dgm:spPr/>
    </dgm:pt>
    <dgm:pt modelId="{70D93D30-3B4B-4F81-8A4F-67D2A820C351}" type="pres">
      <dgm:prSet presAssocID="{ADE5ECD2-C999-4E00-9016-69AAD4869985}" presName="hierChild3" presStyleCnt="0"/>
      <dgm:spPr/>
    </dgm:pt>
  </dgm:ptLst>
  <dgm:cxnLst>
    <dgm:cxn modelId="{1F7D9429-3838-4148-B0FB-60AEA5356754}" srcId="{CBDAF1C4-47D8-4B4E-B466-6A4B2A226516}" destId="{41258984-B0F4-43B7-B067-1A667ACFF4AE}" srcOrd="0" destOrd="0" parTransId="{79650D55-F542-4003-A79C-CC3298319BF9}" sibTransId="{50DD505B-AB46-4698-8132-0C307CF27A1D}"/>
    <dgm:cxn modelId="{F2644F46-8DBE-45E3-A284-E086E1357428}" type="presOf" srcId="{ADE5ECD2-C999-4E00-9016-69AAD4869985}" destId="{56FB2442-513B-4EC5-A3F7-BF1455333AE6}" srcOrd="0" destOrd="0" presId="urn:microsoft.com/office/officeart/2005/8/layout/hierarchy1"/>
    <dgm:cxn modelId="{5BC9C77B-7B60-4D73-B2F7-A2C228B70D58}" srcId="{41258984-B0F4-43B7-B067-1A667ACFF4AE}" destId="{ADE5ECD2-C999-4E00-9016-69AAD4869985}" srcOrd="1" destOrd="0" parTransId="{954E64A0-C556-436B-A0A3-9009E8990A2F}" sibTransId="{A05EFB24-6CA7-4324-9601-EE8E3A1FD5A1}"/>
    <dgm:cxn modelId="{13775489-93E8-48F4-91B6-DA1E175CF5DB}" type="presOf" srcId="{FB0FE8EC-7269-4762-A41C-56E35EB156AF}" destId="{D45B6461-A312-4703-A5D4-647583756588}" srcOrd="0" destOrd="0" presId="urn:microsoft.com/office/officeart/2005/8/layout/hierarchy1"/>
    <dgm:cxn modelId="{E97D648F-B3A4-4661-82DF-426E0C29821D}" type="presOf" srcId="{954E64A0-C556-436B-A0A3-9009E8990A2F}" destId="{8F51A647-3C61-4F0B-A987-F51A6EB265AF}" srcOrd="0" destOrd="0" presId="urn:microsoft.com/office/officeart/2005/8/layout/hierarchy1"/>
    <dgm:cxn modelId="{E47712B0-039B-48F2-B42E-2CA87EE8C13A}" type="presOf" srcId="{CBDAF1C4-47D8-4B4E-B466-6A4B2A226516}" destId="{5C910AA5-24AD-4BE2-92E9-93355815DECE}" srcOrd="0" destOrd="0" presId="urn:microsoft.com/office/officeart/2005/8/layout/hierarchy1"/>
    <dgm:cxn modelId="{422EF3C8-D877-40FF-9651-EB4849DAAA8B}" srcId="{41258984-B0F4-43B7-B067-1A667ACFF4AE}" destId="{FB0FE8EC-7269-4762-A41C-56E35EB156AF}" srcOrd="0" destOrd="0" parTransId="{2CC4F008-716C-4883-8FDE-5FB82340CB28}" sibTransId="{31458243-537D-4D0C-B01C-39018C810ACC}"/>
    <dgm:cxn modelId="{438A81ED-8DD4-49F0-8E0F-A7C39225955B}" type="presOf" srcId="{41258984-B0F4-43B7-B067-1A667ACFF4AE}" destId="{7B6F23BD-739D-4B5A-AE62-44E1AA0F0761}" srcOrd="0" destOrd="0" presId="urn:microsoft.com/office/officeart/2005/8/layout/hierarchy1"/>
    <dgm:cxn modelId="{62CB98F2-9164-4593-894B-6E383B7187C5}" type="presOf" srcId="{2CC4F008-716C-4883-8FDE-5FB82340CB28}" destId="{39DFB5DD-74CF-4B1A-8576-1BAE24235B1B}" srcOrd="0" destOrd="0" presId="urn:microsoft.com/office/officeart/2005/8/layout/hierarchy1"/>
    <dgm:cxn modelId="{D81B1DDF-3674-4FCC-A765-852EF78A0B50}" type="presParOf" srcId="{5C910AA5-24AD-4BE2-92E9-93355815DECE}" destId="{7FC8780D-A3C4-4DB2-BCDF-45727A14E2E1}" srcOrd="0" destOrd="0" presId="urn:microsoft.com/office/officeart/2005/8/layout/hierarchy1"/>
    <dgm:cxn modelId="{09CF18B5-8CE2-4320-BA09-9B667FD0A589}" type="presParOf" srcId="{7FC8780D-A3C4-4DB2-BCDF-45727A14E2E1}" destId="{4DC099FB-1434-43E7-97AF-2EDA1A372BD4}" srcOrd="0" destOrd="0" presId="urn:microsoft.com/office/officeart/2005/8/layout/hierarchy1"/>
    <dgm:cxn modelId="{A69F39CC-84DC-470B-8CA4-C45BF02D0746}" type="presParOf" srcId="{4DC099FB-1434-43E7-97AF-2EDA1A372BD4}" destId="{7ED4ABAF-6E88-41F0-8972-D23B38BAA69C}" srcOrd="0" destOrd="0" presId="urn:microsoft.com/office/officeart/2005/8/layout/hierarchy1"/>
    <dgm:cxn modelId="{E1B02821-3F9A-4678-BB87-A184D0965ED9}" type="presParOf" srcId="{4DC099FB-1434-43E7-97AF-2EDA1A372BD4}" destId="{7B6F23BD-739D-4B5A-AE62-44E1AA0F0761}" srcOrd="1" destOrd="0" presId="urn:microsoft.com/office/officeart/2005/8/layout/hierarchy1"/>
    <dgm:cxn modelId="{2DF16064-51AC-4DF2-BAC5-F1EC6FF26E76}" type="presParOf" srcId="{7FC8780D-A3C4-4DB2-BCDF-45727A14E2E1}" destId="{55F329A1-DD5A-48FF-AECF-E8CF4B06FBF5}" srcOrd="1" destOrd="0" presId="urn:microsoft.com/office/officeart/2005/8/layout/hierarchy1"/>
    <dgm:cxn modelId="{F80EBE15-C130-4C17-9131-87FDDAFC84D8}" type="presParOf" srcId="{55F329A1-DD5A-48FF-AECF-E8CF4B06FBF5}" destId="{39DFB5DD-74CF-4B1A-8576-1BAE24235B1B}" srcOrd="0" destOrd="0" presId="urn:microsoft.com/office/officeart/2005/8/layout/hierarchy1"/>
    <dgm:cxn modelId="{44BB6CB3-1ED4-49C6-B917-EA230322C591}" type="presParOf" srcId="{55F329A1-DD5A-48FF-AECF-E8CF4B06FBF5}" destId="{290E03FC-F3B8-4DA3-B587-FCDE59133A35}" srcOrd="1" destOrd="0" presId="urn:microsoft.com/office/officeart/2005/8/layout/hierarchy1"/>
    <dgm:cxn modelId="{77090228-BAE4-41DC-9199-056A22C0C97F}" type="presParOf" srcId="{290E03FC-F3B8-4DA3-B587-FCDE59133A35}" destId="{22D3D21E-B8CE-4F41-AD5E-CABFCCC2AC5A}" srcOrd="0" destOrd="0" presId="urn:microsoft.com/office/officeart/2005/8/layout/hierarchy1"/>
    <dgm:cxn modelId="{F83D6A54-2776-44C8-ABF3-03C4CD54E38D}" type="presParOf" srcId="{22D3D21E-B8CE-4F41-AD5E-CABFCCC2AC5A}" destId="{890736D5-2094-4D9C-9097-00B026512C38}" srcOrd="0" destOrd="0" presId="urn:microsoft.com/office/officeart/2005/8/layout/hierarchy1"/>
    <dgm:cxn modelId="{A5858BBD-8314-450F-8F98-043E807A0068}" type="presParOf" srcId="{22D3D21E-B8CE-4F41-AD5E-CABFCCC2AC5A}" destId="{D45B6461-A312-4703-A5D4-647583756588}" srcOrd="1" destOrd="0" presId="urn:microsoft.com/office/officeart/2005/8/layout/hierarchy1"/>
    <dgm:cxn modelId="{DE127DF9-F4D1-441F-BBC6-4880BF3C4B1F}" type="presParOf" srcId="{290E03FC-F3B8-4DA3-B587-FCDE59133A35}" destId="{C401F5BE-2B4F-4C82-83AD-CC52731055AD}" srcOrd="1" destOrd="0" presId="urn:microsoft.com/office/officeart/2005/8/layout/hierarchy1"/>
    <dgm:cxn modelId="{C65AA3CA-3852-4A6E-8AFD-5BD72F2386AE}" type="presParOf" srcId="{55F329A1-DD5A-48FF-AECF-E8CF4B06FBF5}" destId="{8F51A647-3C61-4F0B-A987-F51A6EB265AF}" srcOrd="2" destOrd="0" presId="urn:microsoft.com/office/officeart/2005/8/layout/hierarchy1"/>
    <dgm:cxn modelId="{2BF13AEC-1674-4AA3-A0CA-1C35D5AB8867}" type="presParOf" srcId="{55F329A1-DD5A-48FF-AECF-E8CF4B06FBF5}" destId="{0C632E37-DBC3-4527-BBFB-AB41C9E27CEA}" srcOrd="3" destOrd="0" presId="urn:microsoft.com/office/officeart/2005/8/layout/hierarchy1"/>
    <dgm:cxn modelId="{2B900C77-B589-42DE-8227-DCA26073B0EE}" type="presParOf" srcId="{0C632E37-DBC3-4527-BBFB-AB41C9E27CEA}" destId="{85E76897-1354-4889-94A3-7655160915CE}" srcOrd="0" destOrd="0" presId="urn:microsoft.com/office/officeart/2005/8/layout/hierarchy1"/>
    <dgm:cxn modelId="{D8A11842-5777-40E8-8734-E817C9AE67A8}" type="presParOf" srcId="{85E76897-1354-4889-94A3-7655160915CE}" destId="{1C62353F-D6A7-4341-B3A5-E94A0556CA21}" srcOrd="0" destOrd="0" presId="urn:microsoft.com/office/officeart/2005/8/layout/hierarchy1"/>
    <dgm:cxn modelId="{7EC8E74F-BA2D-432A-86CB-CD24D04A6D9B}" type="presParOf" srcId="{85E76897-1354-4889-94A3-7655160915CE}" destId="{56FB2442-513B-4EC5-A3F7-BF1455333AE6}" srcOrd="1" destOrd="0" presId="urn:microsoft.com/office/officeart/2005/8/layout/hierarchy1"/>
    <dgm:cxn modelId="{3E889845-5579-48B2-835B-A20D4BBFA8EF}" type="presParOf" srcId="{0C632E37-DBC3-4527-BBFB-AB41C9E27CEA}" destId="{70D93D30-3B4B-4F81-8A4F-67D2A820C35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7618B0-FAE5-40D6-BEB3-79D9E8C13BD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F83A1FB-25A0-4398-BE6F-74DD2C559111}">
      <dgm:prSet/>
      <dgm:spPr/>
      <dgm:t>
        <a:bodyPr/>
        <a:lstStyle/>
        <a:p>
          <a:pPr>
            <a:defRPr b="1"/>
          </a:pPr>
          <a:r>
            <a:rPr lang="en-US"/>
            <a:t>Consider video games as objects</a:t>
          </a:r>
        </a:p>
      </dgm:t>
    </dgm:pt>
    <dgm:pt modelId="{5A0566E8-4FCA-4CB1-9ADA-D53B96AC72F8}" type="parTrans" cxnId="{3A995813-4BE8-4DEB-8DAA-2555E18287B1}">
      <dgm:prSet/>
      <dgm:spPr/>
      <dgm:t>
        <a:bodyPr/>
        <a:lstStyle/>
        <a:p>
          <a:endParaRPr lang="en-US"/>
        </a:p>
      </dgm:t>
    </dgm:pt>
    <dgm:pt modelId="{0F50C43E-681F-41B3-A920-AFC19C3E241D}" type="sibTrans" cxnId="{3A995813-4BE8-4DEB-8DAA-2555E18287B1}">
      <dgm:prSet/>
      <dgm:spPr/>
      <dgm:t>
        <a:bodyPr/>
        <a:lstStyle/>
        <a:p>
          <a:endParaRPr lang="en-US"/>
        </a:p>
      </dgm:t>
    </dgm:pt>
    <dgm:pt modelId="{3C4D69A7-1DBF-4FD9-ADB8-0CEA8252CE98}">
      <dgm:prSet/>
      <dgm:spPr/>
      <dgm:t>
        <a:bodyPr/>
        <a:lstStyle/>
        <a:p>
          <a:r>
            <a:rPr lang="en-US"/>
            <a:t>Morality of game:</a:t>
          </a:r>
        </a:p>
      </dgm:t>
    </dgm:pt>
    <dgm:pt modelId="{88B4D9A4-D6EC-4729-8743-44E11D4C0DE6}" type="parTrans" cxnId="{683F12DF-8A74-49CB-92EF-729E7C167575}">
      <dgm:prSet/>
      <dgm:spPr/>
      <dgm:t>
        <a:bodyPr/>
        <a:lstStyle/>
        <a:p>
          <a:endParaRPr lang="en-US"/>
        </a:p>
      </dgm:t>
    </dgm:pt>
    <dgm:pt modelId="{A5DD4C5D-3277-4204-B180-3F9C3E5187DE}" type="sibTrans" cxnId="{683F12DF-8A74-49CB-92EF-729E7C167575}">
      <dgm:prSet/>
      <dgm:spPr/>
      <dgm:t>
        <a:bodyPr/>
        <a:lstStyle/>
        <a:p>
          <a:endParaRPr lang="en-US"/>
        </a:p>
      </dgm:t>
    </dgm:pt>
    <dgm:pt modelId="{1391F05B-6D75-4242-A871-B739C0E6EAF6}">
      <dgm:prSet/>
      <dgm:spPr/>
      <dgm:t>
        <a:bodyPr/>
        <a:lstStyle/>
        <a:p>
          <a:r>
            <a:rPr lang="en-US"/>
            <a:t>Production</a:t>
          </a:r>
        </a:p>
      </dgm:t>
    </dgm:pt>
    <dgm:pt modelId="{3DE7D2DD-C6BC-41C9-91D6-E58C4EDC7259}" type="parTrans" cxnId="{ABEACEFE-9C01-40AF-A1DF-FE99A2441CD2}">
      <dgm:prSet/>
      <dgm:spPr/>
      <dgm:t>
        <a:bodyPr/>
        <a:lstStyle/>
        <a:p>
          <a:endParaRPr lang="en-US"/>
        </a:p>
      </dgm:t>
    </dgm:pt>
    <dgm:pt modelId="{D0534236-A5D5-47CB-90E0-5EA965336653}" type="sibTrans" cxnId="{ABEACEFE-9C01-40AF-A1DF-FE99A2441CD2}">
      <dgm:prSet/>
      <dgm:spPr/>
      <dgm:t>
        <a:bodyPr/>
        <a:lstStyle/>
        <a:p>
          <a:endParaRPr lang="en-US"/>
        </a:p>
      </dgm:t>
    </dgm:pt>
    <dgm:pt modelId="{382F2FB4-BA91-4230-8A22-89E2F1C71E4B}">
      <dgm:prSet/>
      <dgm:spPr/>
      <dgm:t>
        <a:bodyPr/>
        <a:lstStyle/>
        <a:p>
          <a:r>
            <a:rPr lang="en-US"/>
            <a:t>Marketing/Promotion Monetisation</a:t>
          </a:r>
        </a:p>
      </dgm:t>
    </dgm:pt>
    <dgm:pt modelId="{8C6DFA0E-0467-4B4C-B26C-5DF7B707904F}" type="parTrans" cxnId="{34BB0612-4A5A-41D2-850E-D2DC738D2C5B}">
      <dgm:prSet/>
      <dgm:spPr/>
      <dgm:t>
        <a:bodyPr/>
        <a:lstStyle/>
        <a:p>
          <a:endParaRPr lang="en-US"/>
        </a:p>
      </dgm:t>
    </dgm:pt>
    <dgm:pt modelId="{FDFED8C7-96D2-40A6-BB1B-9B339890AEBC}" type="sibTrans" cxnId="{34BB0612-4A5A-41D2-850E-D2DC738D2C5B}">
      <dgm:prSet/>
      <dgm:spPr/>
      <dgm:t>
        <a:bodyPr/>
        <a:lstStyle/>
        <a:p>
          <a:endParaRPr lang="en-US"/>
        </a:p>
      </dgm:t>
    </dgm:pt>
    <dgm:pt modelId="{BF624AB7-CA5A-46EE-A019-EB488493D370}" type="pres">
      <dgm:prSet presAssocID="{AF7618B0-FAE5-40D6-BEB3-79D9E8C13BD9}" presName="root" presStyleCnt="0">
        <dgm:presLayoutVars>
          <dgm:dir/>
          <dgm:resizeHandles val="exact"/>
        </dgm:presLayoutVars>
      </dgm:prSet>
      <dgm:spPr/>
    </dgm:pt>
    <dgm:pt modelId="{ED94CAF1-5FE5-4C28-BC12-682E5DFF9E93}" type="pres">
      <dgm:prSet presAssocID="{BF83A1FB-25A0-4398-BE6F-74DD2C559111}" presName="compNode" presStyleCnt="0"/>
      <dgm:spPr/>
    </dgm:pt>
    <dgm:pt modelId="{E33DDEAC-C6C4-44C3-8EC1-34C412F88FED}" type="pres">
      <dgm:prSet presAssocID="{BF83A1FB-25A0-4398-BE6F-74DD2C55911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C10B1891-1FD9-433C-AEA0-2AB2F46B149D}" type="pres">
      <dgm:prSet presAssocID="{BF83A1FB-25A0-4398-BE6F-74DD2C559111}" presName="iconSpace" presStyleCnt="0"/>
      <dgm:spPr/>
    </dgm:pt>
    <dgm:pt modelId="{D0011C6C-EC7A-409E-91C9-9FEC361235E3}" type="pres">
      <dgm:prSet presAssocID="{BF83A1FB-25A0-4398-BE6F-74DD2C559111}" presName="parTx" presStyleLbl="revTx" presStyleIdx="0" presStyleCnt="2">
        <dgm:presLayoutVars>
          <dgm:chMax val="0"/>
          <dgm:chPref val="0"/>
        </dgm:presLayoutVars>
      </dgm:prSet>
      <dgm:spPr/>
    </dgm:pt>
    <dgm:pt modelId="{E28FF547-0750-4A0A-9748-CFE1225DA65E}" type="pres">
      <dgm:prSet presAssocID="{BF83A1FB-25A0-4398-BE6F-74DD2C559111}" presName="txSpace" presStyleCnt="0"/>
      <dgm:spPr/>
    </dgm:pt>
    <dgm:pt modelId="{95C35A98-D7CD-471B-BC30-FD24F00B3E87}" type="pres">
      <dgm:prSet presAssocID="{BF83A1FB-25A0-4398-BE6F-74DD2C559111}" presName="desTx" presStyleLbl="revTx" presStyleIdx="1" presStyleCnt="2">
        <dgm:presLayoutVars/>
      </dgm:prSet>
      <dgm:spPr/>
    </dgm:pt>
  </dgm:ptLst>
  <dgm:cxnLst>
    <dgm:cxn modelId="{34BB0612-4A5A-41D2-850E-D2DC738D2C5B}" srcId="{3C4D69A7-1DBF-4FD9-ADB8-0CEA8252CE98}" destId="{382F2FB4-BA91-4230-8A22-89E2F1C71E4B}" srcOrd="1" destOrd="0" parTransId="{8C6DFA0E-0467-4B4C-B26C-5DF7B707904F}" sibTransId="{FDFED8C7-96D2-40A6-BB1B-9B339890AEBC}"/>
    <dgm:cxn modelId="{3A995813-4BE8-4DEB-8DAA-2555E18287B1}" srcId="{AF7618B0-FAE5-40D6-BEB3-79D9E8C13BD9}" destId="{BF83A1FB-25A0-4398-BE6F-74DD2C559111}" srcOrd="0" destOrd="0" parTransId="{5A0566E8-4FCA-4CB1-9ADA-D53B96AC72F8}" sibTransId="{0F50C43E-681F-41B3-A920-AFC19C3E241D}"/>
    <dgm:cxn modelId="{530E2E67-A605-4620-89AC-C1118CF4A5A1}" type="presOf" srcId="{3C4D69A7-1DBF-4FD9-ADB8-0CEA8252CE98}" destId="{95C35A98-D7CD-471B-BC30-FD24F00B3E87}" srcOrd="0" destOrd="0" presId="urn:microsoft.com/office/officeart/2018/5/layout/CenteredIconLabelDescriptionList"/>
    <dgm:cxn modelId="{1595EF6C-2AF3-493E-8ED7-3484C145BA5E}" type="presOf" srcId="{AF7618B0-FAE5-40D6-BEB3-79D9E8C13BD9}" destId="{BF624AB7-CA5A-46EE-A019-EB488493D370}" srcOrd="0" destOrd="0" presId="urn:microsoft.com/office/officeart/2018/5/layout/CenteredIconLabelDescriptionList"/>
    <dgm:cxn modelId="{ED108C58-D8B9-4C65-B2A5-925FE55A2682}" type="presOf" srcId="{382F2FB4-BA91-4230-8A22-89E2F1C71E4B}" destId="{95C35A98-D7CD-471B-BC30-FD24F00B3E87}" srcOrd="0" destOrd="2" presId="urn:microsoft.com/office/officeart/2018/5/layout/CenteredIconLabelDescriptionList"/>
    <dgm:cxn modelId="{B2D5588F-71A8-4388-A4C2-9E1A43577C12}" type="presOf" srcId="{BF83A1FB-25A0-4398-BE6F-74DD2C559111}" destId="{D0011C6C-EC7A-409E-91C9-9FEC361235E3}" srcOrd="0" destOrd="0" presId="urn:microsoft.com/office/officeart/2018/5/layout/CenteredIconLabelDescriptionList"/>
    <dgm:cxn modelId="{436496D1-A939-4779-844B-72A35BA6F13A}" type="presOf" srcId="{1391F05B-6D75-4242-A871-B739C0E6EAF6}" destId="{95C35A98-D7CD-471B-BC30-FD24F00B3E87}" srcOrd="0" destOrd="1" presId="urn:microsoft.com/office/officeart/2018/5/layout/CenteredIconLabelDescriptionList"/>
    <dgm:cxn modelId="{683F12DF-8A74-49CB-92EF-729E7C167575}" srcId="{BF83A1FB-25A0-4398-BE6F-74DD2C559111}" destId="{3C4D69A7-1DBF-4FD9-ADB8-0CEA8252CE98}" srcOrd="0" destOrd="0" parTransId="{88B4D9A4-D6EC-4729-8743-44E11D4C0DE6}" sibTransId="{A5DD4C5D-3277-4204-B180-3F9C3E5187DE}"/>
    <dgm:cxn modelId="{ABEACEFE-9C01-40AF-A1DF-FE99A2441CD2}" srcId="{3C4D69A7-1DBF-4FD9-ADB8-0CEA8252CE98}" destId="{1391F05B-6D75-4242-A871-B739C0E6EAF6}" srcOrd="0" destOrd="0" parTransId="{3DE7D2DD-C6BC-41C9-91D6-E58C4EDC7259}" sibTransId="{D0534236-A5D5-47CB-90E0-5EA965336653}"/>
    <dgm:cxn modelId="{9E63EC6A-830D-44AB-A376-6E2E6E8A0C0F}" type="presParOf" srcId="{BF624AB7-CA5A-46EE-A019-EB488493D370}" destId="{ED94CAF1-5FE5-4C28-BC12-682E5DFF9E93}" srcOrd="0" destOrd="0" presId="urn:microsoft.com/office/officeart/2018/5/layout/CenteredIconLabelDescriptionList"/>
    <dgm:cxn modelId="{0F6D1725-E2B7-4E7C-A6C2-82B6E5CC42BE}" type="presParOf" srcId="{ED94CAF1-5FE5-4C28-BC12-682E5DFF9E93}" destId="{E33DDEAC-C6C4-44C3-8EC1-34C412F88FED}" srcOrd="0" destOrd="0" presId="urn:microsoft.com/office/officeart/2018/5/layout/CenteredIconLabelDescriptionList"/>
    <dgm:cxn modelId="{5E16BCD0-B4A8-4B59-9FDF-0AC7D3D6EBC5}" type="presParOf" srcId="{ED94CAF1-5FE5-4C28-BC12-682E5DFF9E93}" destId="{C10B1891-1FD9-433C-AEA0-2AB2F46B149D}" srcOrd="1" destOrd="0" presId="urn:microsoft.com/office/officeart/2018/5/layout/CenteredIconLabelDescriptionList"/>
    <dgm:cxn modelId="{42D51EFA-5B25-4486-B54E-227FC2D3ECCA}" type="presParOf" srcId="{ED94CAF1-5FE5-4C28-BC12-682E5DFF9E93}" destId="{D0011C6C-EC7A-409E-91C9-9FEC361235E3}" srcOrd="2" destOrd="0" presId="urn:microsoft.com/office/officeart/2018/5/layout/CenteredIconLabelDescriptionList"/>
    <dgm:cxn modelId="{01DD4578-5E3D-4A51-B26B-7DDCE330BFED}" type="presParOf" srcId="{ED94CAF1-5FE5-4C28-BC12-682E5DFF9E93}" destId="{E28FF547-0750-4A0A-9748-CFE1225DA65E}" srcOrd="3" destOrd="0" presId="urn:microsoft.com/office/officeart/2018/5/layout/CenteredIconLabelDescriptionList"/>
    <dgm:cxn modelId="{7B264E3F-D540-4534-9446-DC7B8F75B44E}" type="presParOf" srcId="{ED94CAF1-5FE5-4C28-BC12-682E5DFF9E93}" destId="{95C35A98-D7CD-471B-BC30-FD24F00B3E8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A02556B-43D5-4DDC-96A0-A129C33486B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B1E48A9-A39C-4F87-89BF-6E68D6FB30FF}">
      <dgm:prSet/>
      <dgm:spPr/>
      <dgm:t>
        <a:bodyPr/>
        <a:lstStyle/>
        <a:p>
          <a:r>
            <a:rPr lang="en-US" dirty="0"/>
            <a:t>Consider the playing of an individual game</a:t>
          </a:r>
        </a:p>
      </dgm:t>
    </dgm:pt>
    <dgm:pt modelId="{FAA5F82F-B9B4-42FC-8031-B62EB133C6D3}" type="parTrans" cxnId="{75BAB0B8-0EF7-40E3-9682-BA94D00F6CB4}">
      <dgm:prSet/>
      <dgm:spPr/>
      <dgm:t>
        <a:bodyPr/>
        <a:lstStyle/>
        <a:p>
          <a:endParaRPr lang="en-US"/>
        </a:p>
      </dgm:t>
    </dgm:pt>
    <dgm:pt modelId="{2FE0730D-DC7D-4F85-82DB-64FFB8AC09EE}" type="sibTrans" cxnId="{75BAB0B8-0EF7-40E3-9682-BA94D00F6CB4}">
      <dgm:prSet/>
      <dgm:spPr/>
      <dgm:t>
        <a:bodyPr/>
        <a:lstStyle/>
        <a:p>
          <a:endParaRPr lang="en-US"/>
        </a:p>
      </dgm:t>
    </dgm:pt>
    <dgm:pt modelId="{78120BE7-35C4-40B7-B630-68D155C0CFD6}">
      <dgm:prSet/>
      <dgm:spPr/>
      <dgm:t>
        <a:bodyPr/>
        <a:lstStyle/>
        <a:p>
          <a:r>
            <a:rPr lang="en-US" dirty="0"/>
            <a:t>Morality of actions performed by player though avatar</a:t>
          </a:r>
        </a:p>
      </dgm:t>
    </dgm:pt>
    <dgm:pt modelId="{94C41033-FD4C-42CC-8A0E-EA0E5C6385A4}" type="parTrans" cxnId="{0DDA60FC-505F-474F-B45F-74ED16FC6DF3}">
      <dgm:prSet/>
      <dgm:spPr/>
      <dgm:t>
        <a:bodyPr/>
        <a:lstStyle/>
        <a:p>
          <a:endParaRPr lang="en-US"/>
        </a:p>
      </dgm:t>
    </dgm:pt>
    <dgm:pt modelId="{1612C27F-7AEF-4EAD-8201-770D90546684}" type="sibTrans" cxnId="{0DDA60FC-505F-474F-B45F-74ED16FC6DF3}">
      <dgm:prSet/>
      <dgm:spPr/>
      <dgm:t>
        <a:bodyPr/>
        <a:lstStyle/>
        <a:p>
          <a:endParaRPr lang="en-US"/>
        </a:p>
      </dgm:t>
    </dgm:pt>
    <dgm:pt modelId="{F2AD7074-E9A2-4D3D-ADE6-9BA86C68F387}">
      <dgm:prSet/>
      <dgm:spPr/>
      <dgm:t>
        <a:bodyPr/>
        <a:lstStyle/>
        <a:p>
          <a:r>
            <a:rPr lang="en-US" dirty="0"/>
            <a:t>The player / avatar relationship (player-subject)</a:t>
          </a:r>
        </a:p>
      </dgm:t>
    </dgm:pt>
    <dgm:pt modelId="{05688593-CE1D-4C78-8EAA-12D2E122F2AE}" type="parTrans" cxnId="{571257E3-FF14-4EEF-887E-D86512D5E66A}">
      <dgm:prSet/>
      <dgm:spPr/>
      <dgm:t>
        <a:bodyPr/>
        <a:lstStyle/>
        <a:p>
          <a:endParaRPr lang="en-US"/>
        </a:p>
      </dgm:t>
    </dgm:pt>
    <dgm:pt modelId="{73385B76-F9F6-4825-ABD1-1BED0F5B9752}" type="sibTrans" cxnId="{571257E3-FF14-4EEF-887E-D86512D5E66A}">
      <dgm:prSet/>
      <dgm:spPr/>
      <dgm:t>
        <a:bodyPr/>
        <a:lstStyle/>
        <a:p>
          <a:endParaRPr lang="en-US"/>
        </a:p>
      </dgm:t>
    </dgm:pt>
    <dgm:pt modelId="{C0D3E6ED-54E5-4E52-9C85-1415497BA831}">
      <dgm:prSet/>
      <dgm:spPr/>
      <dgm:t>
        <a:bodyPr/>
        <a:lstStyle/>
        <a:p>
          <a:r>
            <a:rPr lang="en-US" dirty="0"/>
            <a:t>The player as a human (self-subject)</a:t>
          </a:r>
        </a:p>
      </dgm:t>
    </dgm:pt>
    <dgm:pt modelId="{793A6773-6B7E-408A-8EDA-3B32946E8356}" type="parTrans" cxnId="{67EBFA89-9FBE-43BD-9124-3623197317FE}">
      <dgm:prSet/>
      <dgm:spPr/>
      <dgm:t>
        <a:bodyPr/>
        <a:lstStyle/>
        <a:p>
          <a:endParaRPr lang="en-US"/>
        </a:p>
      </dgm:t>
    </dgm:pt>
    <dgm:pt modelId="{51664426-7E67-436C-A620-19CE798471AF}" type="sibTrans" cxnId="{67EBFA89-9FBE-43BD-9124-3623197317FE}">
      <dgm:prSet/>
      <dgm:spPr/>
      <dgm:t>
        <a:bodyPr/>
        <a:lstStyle/>
        <a:p>
          <a:endParaRPr lang="en-US"/>
        </a:p>
      </dgm:t>
    </dgm:pt>
    <dgm:pt modelId="{895995A9-9B45-4088-BD28-82D664C3BD18}">
      <dgm:prSet/>
      <dgm:spPr/>
      <dgm:t>
        <a:bodyPr/>
        <a:lstStyle/>
        <a:p>
          <a:r>
            <a:rPr lang="en-US"/>
            <a:t>Player-subject in the game</a:t>
          </a:r>
        </a:p>
      </dgm:t>
    </dgm:pt>
    <dgm:pt modelId="{1AE1C751-2DFB-4E42-A2A1-130EBF953CF7}" type="parTrans" cxnId="{B80865DC-DA72-4AD9-9876-6EB1A4D99BBF}">
      <dgm:prSet/>
      <dgm:spPr/>
      <dgm:t>
        <a:bodyPr/>
        <a:lstStyle/>
        <a:p>
          <a:endParaRPr lang="en-US"/>
        </a:p>
      </dgm:t>
    </dgm:pt>
    <dgm:pt modelId="{E5EBDCB2-A5D2-41D7-8665-FF47833FFBCA}" type="sibTrans" cxnId="{B80865DC-DA72-4AD9-9876-6EB1A4D99BBF}">
      <dgm:prSet/>
      <dgm:spPr/>
      <dgm:t>
        <a:bodyPr/>
        <a:lstStyle/>
        <a:p>
          <a:endParaRPr lang="en-US"/>
        </a:p>
      </dgm:t>
    </dgm:pt>
    <dgm:pt modelId="{A2F33606-D8AD-4C10-A0E1-A0E2255F1795}">
      <dgm:prSet/>
      <dgm:spPr/>
      <dgm:t>
        <a:bodyPr/>
        <a:lstStyle/>
        <a:p>
          <a:r>
            <a:rPr lang="en-US" dirty="0"/>
            <a:t> Key in this discussion:</a:t>
          </a:r>
        </a:p>
      </dgm:t>
    </dgm:pt>
    <dgm:pt modelId="{6ECA36F8-0ED4-4D3F-B498-9A89F5BA5F27}" type="parTrans" cxnId="{3A175583-010D-4C18-910C-9F3EE1DACC1C}">
      <dgm:prSet/>
      <dgm:spPr/>
      <dgm:t>
        <a:bodyPr/>
        <a:lstStyle/>
        <a:p>
          <a:endParaRPr lang="en-GB"/>
        </a:p>
      </dgm:t>
    </dgm:pt>
    <dgm:pt modelId="{F4A94A43-7484-4642-BE39-E0E141209495}" type="sibTrans" cxnId="{3A175583-010D-4C18-910C-9F3EE1DACC1C}">
      <dgm:prSet/>
      <dgm:spPr/>
      <dgm:t>
        <a:bodyPr/>
        <a:lstStyle/>
        <a:p>
          <a:endParaRPr lang="en-GB"/>
        </a:p>
      </dgm:t>
    </dgm:pt>
    <dgm:pt modelId="{2D2CDFA3-DD04-42D9-BC0E-09B1FBE69CD2}" type="pres">
      <dgm:prSet presAssocID="{9A02556B-43D5-4DDC-96A0-A129C33486BC}" presName="outerComposite" presStyleCnt="0">
        <dgm:presLayoutVars>
          <dgm:chMax val="5"/>
          <dgm:dir/>
          <dgm:resizeHandles val="exact"/>
        </dgm:presLayoutVars>
      </dgm:prSet>
      <dgm:spPr/>
    </dgm:pt>
    <dgm:pt modelId="{186F9FCE-BDD5-45F4-91AC-90B2DE78E475}" type="pres">
      <dgm:prSet presAssocID="{9A02556B-43D5-4DDC-96A0-A129C33486BC}" presName="dummyMaxCanvas" presStyleCnt="0">
        <dgm:presLayoutVars/>
      </dgm:prSet>
      <dgm:spPr/>
    </dgm:pt>
    <dgm:pt modelId="{C47A8C0D-78DC-43DB-841A-A02A67780B7B}" type="pres">
      <dgm:prSet presAssocID="{9A02556B-43D5-4DDC-96A0-A129C33486BC}" presName="OneNode_1" presStyleLbl="node1" presStyleIdx="0" presStyleCnt="1">
        <dgm:presLayoutVars>
          <dgm:bulletEnabled val="1"/>
        </dgm:presLayoutVars>
      </dgm:prSet>
      <dgm:spPr/>
    </dgm:pt>
  </dgm:ptLst>
  <dgm:cxnLst>
    <dgm:cxn modelId="{34B2980F-CA15-42C4-8DF2-D31ABB803AC0}" type="presOf" srcId="{C0D3E6ED-54E5-4E52-9C85-1415497BA831}" destId="{C47A8C0D-78DC-43DB-841A-A02A67780B7B}" srcOrd="0" destOrd="4" presId="urn:microsoft.com/office/officeart/2005/8/layout/vProcess5"/>
    <dgm:cxn modelId="{0C8C5036-BCDB-47A6-AA18-E5C06E0142C0}" type="presOf" srcId="{A2F33606-D8AD-4C10-A0E1-A0E2255F1795}" destId="{C47A8C0D-78DC-43DB-841A-A02A67780B7B}" srcOrd="0" destOrd="2" presId="urn:microsoft.com/office/officeart/2005/8/layout/vProcess5"/>
    <dgm:cxn modelId="{CC1AA73F-D192-401C-9285-01C25B76C075}" type="presOf" srcId="{895995A9-9B45-4088-BD28-82D664C3BD18}" destId="{C47A8C0D-78DC-43DB-841A-A02A67780B7B}" srcOrd="0" destOrd="5" presId="urn:microsoft.com/office/officeart/2005/8/layout/vProcess5"/>
    <dgm:cxn modelId="{9C48C153-5EAB-4EF1-94EA-5A6DFB0E26B4}" type="presOf" srcId="{78120BE7-35C4-40B7-B630-68D155C0CFD6}" destId="{C47A8C0D-78DC-43DB-841A-A02A67780B7B}" srcOrd="0" destOrd="1" presId="urn:microsoft.com/office/officeart/2005/8/layout/vProcess5"/>
    <dgm:cxn modelId="{07865E59-9872-4FAD-AEF5-43F7DA85BD96}" type="presOf" srcId="{9A02556B-43D5-4DDC-96A0-A129C33486BC}" destId="{2D2CDFA3-DD04-42D9-BC0E-09B1FBE69CD2}" srcOrd="0" destOrd="0" presId="urn:microsoft.com/office/officeart/2005/8/layout/vProcess5"/>
    <dgm:cxn modelId="{3A175583-010D-4C18-910C-9F3EE1DACC1C}" srcId="{FB1E48A9-A39C-4F87-89BF-6E68D6FB30FF}" destId="{A2F33606-D8AD-4C10-A0E1-A0E2255F1795}" srcOrd="1" destOrd="0" parTransId="{6ECA36F8-0ED4-4D3F-B498-9A89F5BA5F27}" sibTransId="{F4A94A43-7484-4642-BE39-E0E141209495}"/>
    <dgm:cxn modelId="{67EBFA89-9FBE-43BD-9124-3623197317FE}" srcId="{A2F33606-D8AD-4C10-A0E1-A0E2255F1795}" destId="{C0D3E6ED-54E5-4E52-9C85-1415497BA831}" srcOrd="1" destOrd="0" parTransId="{793A6773-6B7E-408A-8EDA-3B32946E8356}" sibTransId="{51664426-7E67-436C-A620-19CE798471AF}"/>
    <dgm:cxn modelId="{5D571BA5-88B9-4678-B6FA-B854D8C8E462}" type="presOf" srcId="{FB1E48A9-A39C-4F87-89BF-6E68D6FB30FF}" destId="{C47A8C0D-78DC-43DB-841A-A02A67780B7B}" srcOrd="0" destOrd="0" presId="urn:microsoft.com/office/officeart/2005/8/layout/vProcess5"/>
    <dgm:cxn modelId="{75BAB0B8-0EF7-40E3-9682-BA94D00F6CB4}" srcId="{9A02556B-43D5-4DDC-96A0-A129C33486BC}" destId="{FB1E48A9-A39C-4F87-89BF-6E68D6FB30FF}" srcOrd="0" destOrd="0" parTransId="{FAA5F82F-B9B4-42FC-8031-B62EB133C6D3}" sibTransId="{2FE0730D-DC7D-4F85-82DB-64FFB8AC09EE}"/>
    <dgm:cxn modelId="{B80865DC-DA72-4AD9-9876-6EB1A4D99BBF}" srcId="{A2F33606-D8AD-4C10-A0E1-A0E2255F1795}" destId="{895995A9-9B45-4088-BD28-82D664C3BD18}" srcOrd="2" destOrd="0" parTransId="{1AE1C751-2DFB-4E42-A2A1-130EBF953CF7}" sibTransId="{E5EBDCB2-A5D2-41D7-8665-FF47833FFBCA}"/>
    <dgm:cxn modelId="{6BA0D0DD-56C8-4F23-8138-92C8776B7E8B}" type="presOf" srcId="{F2AD7074-E9A2-4D3D-ADE6-9BA86C68F387}" destId="{C47A8C0D-78DC-43DB-841A-A02A67780B7B}" srcOrd="0" destOrd="3" presId="urn:microsoft.com/office/officeart/2005/8/layout/vProcess5"/>
    <dgm:cxn modelId="{571257E3-FF14-4EEF-887E-D86512D5E66A}" srcId="{A2F33606-D8AD-4C10-A0E1-A0E2255F1795}" destId="{F2AD7074-E9A2-4D3D-ADE6-9BA86C68F387}" srcOrd="0" destOrd="0" parTransId="{05688593-CE1D-4C78-8EAA-12D2E122F2AE}" sibTransId="{73385B76-F9F6-4825-ABD1-1BED0F5B9752}"/>
    <dgm:cxn modelId="{0DDA60FC-505F-474F-B45F-74ED16FC6DF3}" srcId="{FB1E48A9-A39C-4F87-89BF-6E68D6FB30FF}" destId="{78120BE7-35C4-40B7-B630-68D155C0CFD6}" srcOrd="0" destOrd="0" parTransId="{94C41033-FD4C-42CC-8A0E-EA0E5C6385A4}" sibTransId="{1612C27F-7AEF-4EAD-8201-770D90546684}"/>
    <dgm:cxn modelId="{3E4F8317-21BB-4580-9B34-C638F8EC0351}" type="presParOf" srcId="{2D2CDFA3-DD04-42D9-BC0E-09B1FBE69CD2}" destId="{186F9FCE-BDD5-45F4-91AC-90B2DE78E475}" srcOrd="0" destOrd="0" presId="urn:microsoft.com/office/officeart/2005/8/layout/vProcess5"/>
    <dgm:cxn modelId="{81A14C58-BEBD-4B6F-B2E1-F040B319C326}" type="presParOf" srcId="{2D2CDFA3-DD04-42D9-BC0E-09B1FBE69CD2}" destId="{C47A8C0D-78DC-43DB-841A-A02A67780B7B}" srcOrd="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90968F-4562-4015-A957-F83697BE6A9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83FC272-B9B8-46D3-A7EE-786F66FE1160}">
      <dgm:prSet/>
      <dgm:spPr/>
      <dgm:t>
        <a:bodyPr/>
        <a:lstStyle/>
        <a:p>
          <a:r>
            <a:rPr lang="en-GB" dirty="0"/>
            <a:t>Arriving at a set of standards for right and wrong conduct</a:t>
          </a:r>
          <a:endParaRPr lang="en-US" dirty="0"/>
        </a:p>
      </dgm:t>
    </dgm:pt>
    <dgm:pt modelId="{53712219-D1F9-483E-B490-84E8CB142AE6}" type="parTrans" cxnId="{E8A20B18-A8DD-49AD-85AB-95AAD5C2E1C5}">
      <dgm:prSet/>
      <dgm:spPr/>
      <dgm:t>
        <a:bodyPr/>
        <a:lstStyle/>
        <a:p>
          <a:endParaRPr lang="en-US"/>
        </a:p>
      </dgm:t>
    </dgm:pt>
    <dgm:pt modelId="{0C71A40C-6CB7-4239-B29B-7AA9063260EA}" type="sibTrans" cxnId="{E8A20B18-A8DD-49AD-85AB-95AAD5C2E1C5}">
      <dgm:prSet/>
      <dgm:spPr/>
      <dgm:t>
        <a:bodyPr/>
        <a:lstStyle/>
        <a:p>
          <a:endParaRPr lang="en-US"/>
        </a:p>
      </dgm:t>
    </dgm:pt>
    <dgm:pt modelId="{B4045BD8-30D4-4FDF-87FB-D8EE91B6052C}">
      <dgm:prSet/>
      <dgm:spPr/>
      <dgm:t>
        <a:bodyPr/>
        <a:lstStyle/>
        <a:p>
          <a:r>
            <a:rPr lang="en-GB" dirty="0"/>
            <a:t>A search for the ideal litmus test of proper behaviour</a:t>
          </a:r>
          <a:endParaRPr lang="en-US" dirty="0"/>
        </a:p>
      </dgm:t>
    </dgm:pt>
    <dgm:pt modelId="{1B740D62-26A1-4CD3-A59B-88806A61488C}" type="parTrans" cxnId="{2F605D25-537A-4A88-BEC3-F05929B40201}">
      <dgm:prSet/>
      <dgm:spPr/>
      <dgm:t>
        <a:bodyPr/>
        <a:lstStyle/>
        <a:p>
          <a:endParaRPr lang="en-US"/>
        </a:p>
      </dgm:t>
    </dgm:pt>
    <dgm:pt modelId="{4DD9F148-3BE0-428F-8F63-7A96A8ABBD18}" type="sibTrans" cxnId="{2F605D25-537A-4A88-BEC3-F05929B40201}">
      <dgm:prSet/>
      <dgm:spPr/>
      <dgm:t>
        <a:bodyPr/>
        <a:lstStyle/>
        <a:p>
          <a:endParaRPr lang="en-US"/>
        </a:p>
      </dgm:t>
    </dgm:pt>
    <dgm:pt modelId="{7DF65C9D-5872-4267-8901-8A0F5B37442B}">
      <dgm:prSet/>
      <dgm:spPr/>
      <dgm:t>
        <a:bodyPr/>
        <a:lstStyle/>
        <a:p>
          <a:r>
            <a:rPr lang="en-GB"/>
            <a:t>The Golden Rule (a Normative principle)</a:t>
          </a:r>
          <a:endParaRPr lang="en-US"/>
        </a:p>
      </dgm:t>
    </dgm:pt>
    <dgm:pt modelId="{A7262686-86C8-45B7-BC7F-E81D82EA5E80}" type="parTrans" cxnId="{A6415746-DDBA-483E-852B-74034C193782}">
      <dgm:prSet/>
      <dgm:spPr/>
      <dgm:t>
        <a:bodyPr/>
        <a:lstStyle/>
        <a:p>
          <a:endParaRPr lang="en-US"/>
        </a:p>
      </dgm:t>
    </dgm:pt>
    <dgm:pt modelId="{24DE609C-8553-45F7-8E08-E9F4DA86A230}" type="sibTrans" cxnId="{A6415746-DDBA-483E-852B-74034C193782}">
      <dgm:prSet/>
      <dgm:spPr/>
      <dgm:t>
        <a:bodyPr/>
        <a:lstStyle/>
        <a:p>
          <a:endParaRPr lang="en-US"/>
        </a:p>
      </dgm:t>
    </dgm:pt>
    <dgm:pt modelId="{E2F928FA-4009-4E2C-A5F6-8791F6859D19}">
      <dgm:prSet/>
      <dgm:spPr/>
      <dgm:t>
        <a:bodyPr/>
        <a:lstStyle/>
        <a:p>
          <a:r>
            <a:rPr lang="en-GB" dirty="0"/>
            <a:t>Do to others as we would want others to do to us</a:t>
          </a:r>
          <a:endParaRPr lang="en-US" dirty="0"/>
        </a:p>
      </dgm:t>
    </dgm:pt>
    <dgm:pt modelId="{C4A0E3AE-AD1B-447D-A0E6-65A2B8C648B9}" type="parTrans" cxnId="{3B6905C8-A8AF-4919-B822-7602AA713A71}">
      <dgm:prSet/>
      <dgm:spPr/>
      <dgm:t>
        <a:bodyPr/>
        <a:lstStyle/>
        <a:p>
          <a:endParaRPr lang="en-US"/>
        </a:p>
      </dgm:t>
    </dgm:pt>
    <dgm:pt modelId="{B38D4096-35DF-48B3-9600-BE403F35AA95}" type="sibTrans" cxnId="{3B6905C8-A8AF-4919-B822-7602AA713A71}">
      <dgm:prSet/>
      <dgm:spPr/>
      <dgm:t>
        <a:bodyPr/>
        <a:lstStyle/>
        <a:p>
          <a:endParaRPr lang="en-US"/>
        </a:p>
      </dgm:t>
    </dgm:pt>
    <dgm:pt modelId="{A98A605E-6384-4A19-838C-5870FC89CAF0}">
      <dgm:prSet/>
      <dgm:spPr/>
      <dgm:t>
        <a:bodyPr/>
        <a:lstStyle/>
        <a:p>
          <a:r>
            <a:rPr lang="en-GB"/>
            <a:t>Can be used to reason about any moral decision</a:t>
          </a:r>
          <a:endParaRPr lang="en-US"/>
        </a:p>
      </dgm:t>
    </dgm:pt>
    <dgm:pt modelId="{331C662A-0455-4DED-8039-20B229FA75D5}" type="parTrans" cxnId="{25302C0B-501F-48EA-9393-33C2CD35020E}">
      <dgm:prSet/>
      <dgm:spPr/>
      <dgm:t>
        <a:bodyPr/>
        <a:lstStyle/>
        <a:p>
          <a:endParaRPr lang="en-US"/>
        </a:p>
      </dgm:t>
    </dgm:pt>
    <dgm:pt modelId="{69FE2030-8154-49DC-810E-096E221B9CB2}" type="sibTrans" cxnId="{25302C0B-501F-48EA-9393-33C2CD35020E}">
      <dgm:prSet/>
      <dgm:spPr/>
      <dgm:t>
        <a:bodyPr/>
        <a:lstStyle/>
        <a:p>
          <a:endParaRPr lang="en-US"/>
        </a:p>
      </dgm:t>
    </dgm:pt>
    <dgm:pt modelId="{382563B7-3AAB-4195-88F1-0C0530D9ECBF}">
      <dgm:prSet/>
      <dgm:spPr/>
      <dgm:t>
        <a:bodyPr/>
        <a:lstStyle/>
        <a:p>
          <a:r>
            <a:rPr lang="en-GB"/>
            <a:t>Other theories focus on a set of principles, rather than a single principle, such as:</a:t>
          </a:r>
          <a:endParaRPr lang="en-US"/>
        </a:p>
      </dgm:t>
    </dgm:pt>
    <dgm:pt modelId="{8C49F2B3-BF65-4355-967A-C69DBE14A69C}" type="parTrans" cxnId="{48A35C62-AF8A-426B-9B84-96F20D8A0BC6}">
      <dgm:prSet/>
      <dgm:spPr/>
      <dgm:t>
        <a:bodyPr/>
        <a:lstStyle/>
        <a:p>
          <a:endParaRPr lang="en-US"/>
        </a:p>
      </dgm:t>
    </dgm:pt>
    <dgm:pt modelId="{CB547EDE-D624-4007-BB5A-4075D3DC6EDE}" type="sibTrans" cxnId="{48A35C62-AF8A-426B-9B84-96F20D8A0BC6}">
      <dgm:prSet/>
      <dgm:spPr/>
      <dgm:t>
        <a:bodyPr/>
        <a:lstStyle/>
        <a:p>
          <a:endParaRPr lang="en-US"/>
        </a:p>
      </dgm:t>
    </dgm:pt>
    <dgm:pt modelId="{5941640C-1BC9-4A8A-B8EC-5E1EC7D0A50E}">
      <dgm:prSet/>
      <dgm:spPr/>
      <dgm:t>
        <a:bodyPr/>
        <a:lstStyle/>
        <a:p>
          <a:r>
            <a:rPr lang="en-GB" dirty="0"/>
            <a:t>Virtue Theories</a:t>
          </a:r>
          <a:endParaRPr lang="en-US" dirty="0"/>
        </a:p>
      </dgm:t>
    </dgm:pt>
    <dgm:pt modelId="{9C673035-2B99-439C-8290-9AAFA2AB6468}" type="parTrans" cxnId="{F8F43578-1560-46E9-93C1-095BD98FFEAA}">
      <dgm:prSet/>
      <dgm:spPr/>
      <dgm:t>
        <a:bodyPr/>
        <a:lstStyle/>
        <a:p>
          <a:endParaRPr lang="en-US"/>
        </a:p>
      </dgm:t>
    </dgm:pt>
    <dgm:pt modelId="{FE281D10-1A34-4CA4-ABB5-D708B668A49B}" type="sibTrans" cxnId="{F8F43578-1560-46E9-93C1-095BD98FFEAA}">
      <dgm:prSet/>
      <dgm:spPr/>
      <dgm:t>
        <a:bodyPr/>
        <a:lstStyle/>
        <a:p>
          <a:endParaRPr lang="en-US"/>
        </a:p>
      </dgm:t>
    </dgm:pt>
    <dgm:pt modelId="{AFEB65E5-EC80-439F-8DC9-ED55F424F453}">
      <dgm:prSet/>
      <dgm:spPr/>
      <dgm:t>
        <a:bodyPr/>
        <a:lstStyle/>
        <a:p>
          <a:r>
            <a:rPr lang="en-GB" dirty="0"/>
            <a:t>Duty Theories</a:t>
          </a:r>
          <a:endParaRPr lang="en-US" dirty="0"/>
        </a:p>
      </dgm:t>
    </dgm:pt>
    <dgm:pt modelId="{D99FC6F8-7241-433D-BD12-D7F19AEC0B25}" type="parTrans" cxnId="{6988D661-C147-49A2-A236-93D2EBC5C764}">
      <dgm:prSet/>
      <dgm:spPr/>
      <dgm:t>
        <a:bodyPr/>
        <a:lstStyle/>
        <a:p>
          <a:endParaRPr lang="en-US"/>
        </a:p>
      </dgm:t>
    </dgm:pt>
    <dgm:pt modelId="{66290B61-4DB5-4C5E-B763-B03502AF364D}" type="sibTrans" cxnId="{6988D661-C147-49A2-A236-93D2EBC5C764}">
      <dgm:prSet/>
      <dgm:spPr/>
      <dgm:t>
        <a:bodyPr/>
        <a:lstStyle/>
        <a:p>
          <a:endParaRPr lang="en-US"/>
        </a:p>
      </dgm:t>
    </dgm:pt>
    <dgm:pt modelId="{54ADC9AE-EFE4-42C3-B9F0-D3AB383ECBAE}">
      <dgm:prSet/>
      <dgm:spPr/>
      <dgm:t>
        <a:bodyPr/>
        <a:lstStyle/>
        <a:p>
          <a:r>
            <a:rPr lang="en-GB" dirty="0"/>
            <a:t>Consequentialist Theories</a:t>
          </a:r>
          <a:endParaRPr lang="en-US" dirty="0"/>
        </a:p>
      </dgm:t>
    </dgm:pt>
    <dgm:pt modelId="{208257F1-AF68-4B0A-A002-EA1413974120}" type="parTrans" cxnId="{CE8157EC-7CC6-4A7F-9085-3D6063CFE218}">
      <dgm:prSet/>
      <dgm:spPr/>
      <dgm:t>
        <a:bodyPr/>
        <a:lstStyle/>
        <a:p>
          <a:endParaRPr lang="en-US"/>
        </a:p>
      </dgm:t>
    </dgm:pt>
    <dgm:pt modelId="{C32EF091-1059-4551-9FD5-06C4ED1252D3}" type="sibTrans" cxnId="{CE8157EC-7CC6-4A7F-9085-3D6063CFE218}">
      <dgm:prSet/>
      <dgm:spPr/>
      <dgm:t>
        <a:bodyPr/>
        <a:lstStyle/>
        <a:p>
          <a:endParaRPr lang="en-US"/>
        </a:p>
      </dgm:t>
    </dgm:pt>
    <dgm:pt modelId="{0CA37783-0320-46E1-9999-5BC59940543C}" type="pres">
      <dgm:prSet presAssocID="{4F90968F-4562-4015-A957-F83697BE6A9E}" presName="Name0" presStyleCnt="0">
        <dgm:presLayoutVars>
          <dgm:dir/>
          <dgm:animLvl val="lvl"/>
          <dgm:resizeHandles val="exact"/>
        </dgm:presLayoutVars>
      </dgm:prSet>
      <dgm:spPr/>
    </dgm:pt>
    <dgm:pt modelId="{E8ECE38C-3440-40B6-BA58-5036F8F33E47}" type="pres">
      <dgm:prSet presAssocID="{382563B7-3AAB-4195-88F1-0C0530D9ECBF}" presName="boxAndChildren" presStyleCnt="0"/>
      <dgm:spPr/>
    </dgm:pt>
    <dgm:pt modelId="{EADC9FC8-E4A9-4AD8-9DD2-9CF085CBF7CC}" type="pres">
      <dgm:prSet presAssocID="{382563B7-3AAB-4195-88F1-0C0530D9ECBF}" presName="parentTextBox" presStyleLbl="node1" presStyleIdx="0" presStyleCnt="3"/>
      <dgm:spPr/>
    </dgm:pt>
    <dgm:pt modelId="{2F6612CE-713A-48F5-9C1C-8E99CD6C930C}" type="pres">
      <dgm:prSet presAssocID="{382563B7-3AAB-4195-88F1-0C0530D9ECBF}" presName="entireBox" presStyleLbl="node1" presStyleIdx="0" presStyleCnt="3"/>
      <dgm:spPr/>
    </dgm:pt>
    <dgm:pt modelId="{C88C167F-841C-4A87-9374-DF7886DE4BCC}" type="pres">
      <dgm:prSet presAssocID="{382563B7-3AAB-4195-88F1-0C0530D9ECBF}" presName="descendantBox" presStyleCnt="0"/>
      <dgm:spPr/>
    </dgm:pt>
    <dgm:pt modelId="{BA241540-266B-4BF3-81B4-BB166832A397}" type="pres">
      <dgm:prSet presAssocID="{5941640C-1BC9-4A8A-B8EC-5E1EC7D0A50E}" presName="childTextBox" presStyleLbl="fgAccFollowNode1" presStyleIdx="0" presStyleCnt="5">
        <dgm:presLayoutVars>
          <dgm:bulletEnabled val="1"/>
        </dgm:presLayoutVars>
      </dgm:prSet>
      <dgm:spPr/>
    </dgm:pt>
    <dgm:pt modelId="{7999EE62-74A8-4E93-A3B7-F3B63995BD82}" type="pres">
      <dgm:prSet presAssocID="{AFEB65E5-EC80-439F-8DC9-ED55F424F453}" presName="childTextBox" presStyleLbl="fgAccFollowNode1" presStyleIdx="1" presStyleCnt="5">
        <dgm:presLayoutVars>
          <dgm:bulletEnabled val="1"/>
        </dgm:presLayoutVars>
      </dgm:prSet>
      <dgm:spPr/>
    </dgm:pt>
    <dgm:pt modelId="{694E7EAD-F3A3-4998-ABDF-165AF21B86A3}" type="pres">
      <dgm:prSet presAssocID="{54ADC9AE-EFE4-42C3-B9F0-D3AB383ECBAE}" presName="childTextBox" presStyleLbl="fgAccFollowNode1" presStyleIdx="2" presStyleCnt="5">
        <dgm:presLayoutVars>
          <dgm:bulletEnabled val="1"/>
        </dgm:presLayoutVars>
      </dgm:prSet>
      <dgm:spPr/>
    </dgm:pt>
    <dgm:pt modelId="{3165238C-BD36-47A2-BD41-5E38F61C7853}" type="pres">
      <dgm:prSet presAssocID="{4DD9F148-3BE0-428F-8F63-7A96A8ABBD18}" presName="sp" presStyleCnt="0"/>
      <dgm:spPr/>
    </dgm:pt>
    <dgm:pt modelId="{2576CB64-9772-4901-8C6B-D9F9F2D4BDFE}" type="pres">
      <dgm:prSet presAssocID="{B4045BD8-30D4-4FDF-87FB-D8EE91B6052C}" presName="arrowAndChildren" presStyleCnt="0"/>
      <dgm:spPr/>
    </dgm:pt>
    <dgm:pt modelId="{0032DA0F-A497-4952-8BC5-B82EB0C132A3}" type="pres">
      <dgm:prSet presAssocID="{B4045BD8-30D4-4FDF-87FB-D8EE91B6052C}" presName="parentTextArrow" presStyleLbl="node1" presStyleIdx="0" presStyleCnt="3"/>
      <dgm:spPr/>
    </dgm:pt>
    <dgm:pt modelId="{56A8D4C5-2608-4C17-9DEC-0DC3C57B623A}" type="pres">
      <dgm:prSet presAssocID="{B4045BD8-30D4-4FDF-87FB-D8EE91B6052C}" presName="arrow" presStyleLbl="node1" presStyleIdx="1" presStyleCnt="3"/>
      <dgm:spPr/>
    </dgm:pt>
    <dgm:pt modelId="{63AF2754-C428-43E0-B644-784A69E6B395}" type="pres">
      <dgm:prSet presAssocID="{B4045BD8-30D4-4FDF-87FB-D8EE91B6052C}" presName="descendantArrow" presStyleCnt="0"/>
      <dgm:spPr/>
    </dgm:pt>
    <dgm:pt modelId="{28067626-2114-41E7-B8AC-734D94ECE613}" type="pres">
      <dgm:prSet presAssocID="{7DF65C9D-5872-4267-8901-8A0F5B37442B}" presName="childTextArrow" presStyleLbl="fgAccFollowNode1" presStyleIdx="3" presStyleCnt="5">
        <dgm:presLayoutVars>
          <dgm:bulletEnabled val="1"/>
        </dgm:presLayoutVars>
      </dgm:prSet>
      <dgm:spPr/>
    </dgm:pt>
    <dgm:pt modelId="{41C3BEB6-2E33-49E9-B305-B96CE5B9BE09}" type="pres">
      <dgm:prSet presAssocID="{A98A605E-6384-4A19-838C-5870FC89CAF0}" presName="childTextArrow" presStyleLbl="fgAccFollowNode1" presStyleIdx="4" presStyleCnt="5">
        <dgm:presLayoutVars>
          <dgm:bulletEnabled val="1"/>
        </dgm:presLayoutVars>
      </dgm:prSet>
      <dgm:spPr/>
    </dgm:pt>
    <dgm:pt modelId="{470E322C-100B-4F98-8E14-D4B5D7F9FFE1}" type="pres">
      <dgm:prSet presAssocID="{0C71A40C-6CB7-4239-B29B-7AA9063260EA}" presName="sp" presStyleCnt="0"/>
      <dgm:spPr/>
    </dgm:pt>
    <dgm:pt modelId="{AED9681D-23EA-4C6D-A6FF-51E754A546B4}" type="pres">
      <dgm:prSet presAssocID="{583FC272-B9B8-46D3-A7EE-786F66FE1160}" presName="arrowAndChildren" presStyleCnt="0"/>
      <dgm:spPr/>
    </dgm:pt>
    <dgm:pt modelId="{37D179CD-6088-417F-9F62-22BDE57981B8}" type="pres">
      <dgm:prSet presAssocID="{583FC272-B9B8-46D3-A7EE-786F66FE1160}" presName="parentTextArrow" presStyleLbl="node1" presStyleIdx="2" presStyleCnt="3" custScaleY="56147"/>
      <dgm:spPr/>
    </dgm:pt>
  </dgm:ptLst>
  <dgm:cxnLst>
    <dgm:cxn modelId="{A40B9F05-3123-4BDC-B094-D5FA722231EA}" type="presOf" srcId="{5941640C-1BC9-4A8A-B8EC-5E1EC7D0A50E}" destId="{BA241540-266B-4BF3-81B4-BB166832A397}" srcOrd="0" destOrd="0" presId="urn:microsoft.com/office/officeart/2005/8/layout/process4"/>
    <dgm:cxn modelId="{520B230B-4743-42EB-82AF-F7CC877079E9}" type="presOf" srcId="{B4045BD8-30D4-4FDF-87FB-D8EE91B6052C}" destId="{56A8D4C5-2608-4C17-9DEC-0DC3C57B623A}" srcOrd="1" destOrd="0" presId="urn:microsoft.com/office/officeart/2005/8/layout/process4"/>
    <dgm:cxn modelId="{25302C0B-501F-48EA-9393-33C2CD35020E}" srcId="{B4045BD8-30D4-4FDF-87FB-D8EE91B6052C}" destId="{A98A605E-6384-4A19-838C-5870FC89CAF0}" srcOrd="1" destOrd="0" parTransId="{331C662A-0455-4DED-8039-20B229FA75D5}" sibTransId="{69FE2030-8154-49DC-810E-096E221B9CB2}"/>
    <dgm:cxn modelId="{E8A20B18-A8DD-49AD-85AB-95AAD5C2E1C5}" srcId="{4F90968F-4562-4015-A957-F83697BE6A9E}" destId="{583FC272-B9B8-46D3-A7EE-786F66FE1160}" srcOrd="0" destOrd="0" parTransId="{53712219-D1F9-483E-B490-84E8CB142AE6}" sibTransId="{0C71A40C-6CB7-4239-B29B-7AA9063260EA}"/>
    <dgm:cxn modelId="{08FD331C-A3A6-4242-B5C3-C9E81BDA6121}" type="presOf" srcId="{54ADC9AE-EFE4-42C3-B9F0-D3AB383ECBAE}" destId="{694E7EAD-F3A3-4998-ABDF-165AF21B86A3}" srcOrd="0" destOrd="0" presId="urn:microsoft.com/office/officeart/2005/8/layout/process4"/>
    <dgm:cxn modelId="{2F605D25-537A-4A88-BEC3-F05929B40201}" srcId="{4F90968F-4562-4015-A957-F83697BE6A9E}" destId="{B4045BD8-30D4-4FDF-87FB-D8EE91B6052C}" srcOrd="1" destOrd="0" parTransId="{1B740D62-26A1-4CD3-A59B-88806A61488C}" sibTransId="{4DD9F148-3BE0-428F-8F63-7A96A8ABBD18}"/>
    <dgm:cxn modelId="{0E3F5227-ECAE-4F5D-8CE3-8A23502E5339}" type="presOf" srcId="{AFEB65E5-EC80-439F-8DC9-ED55F424F453}" destId="{7999EE62-74A8-4E93-A3B7-F3B63995BD82}" srcOrd="0" destOrd="0" presId="urn:microsoft.com/office/officeart/2005/8/layout/process4"/>
    <dgm:cxn modelId="{721E2333-A500-421F-ADC9-F30E8AF7696E}" type="presOf" srcId="{B4045BD8-30D4-4FDF-87FB-D8EE91B6052C}" destId="{0032DA0F-A497-4952-8BC5-B82EB0C132A3}" srcOrd="0" destOrd="0" presId="urn:microsoft.com/office/officeart/2005/8/layout/process4"/>
    <dgm:cxn modelId="{6988D661-C147-49A2-A236-93D2EBC5C764}" srcId="{382563B7-3AAB-4195-88F1-0C0530D9ECBF}" destId="{AFEB65E5-EC80-439F-8DC9-ED55F424F453}" srcOrd="1" destOrd="0" parTransId="{D99FC6F8-7241-433D-BD12-D7F19AEC0B25}" sibTransId="{66290B61-4DB5-4C5E-B763-B03502AF364D}"/>
    <dgm:cxn modelId="{719E0442-DF0A-4838-BB74-5808AC27A3D0}" type="presOf" srcId="{4F90968F-4562-4015-A957-F83697BE6A9E}" destId="{0CA37783-0320-46E1-9999-5BC59940543C}" srcOrd="0" destOrd="0" presId="urn:microsoft.com/office/officeart/2005/8/layout/process4"/>
    <dgm:cxn modelId="{48A35C62-AF8A-426B-9B84-96F20D8A0BC6}" srcId="{4F90968F-4562-4015-A957-F83697BE6A9E}" destId="{382563B7-3AAB-4195-88F1-0C0530D9ECBF}" srcOrd="2" destOrd="0" parTransId="{8C49F2B3-BF65-4355-967A-C69DBE14A69C}" sibTransId="{CB547EDE-D624-4007-BB5A-4075D3DC6EDE}"/>
    <dgm:cxn modelId="{A6415746-DDBA-483E-852B-74034C193782}" srcId="{B4045BD8-30D4-4FDF-87FB-D8EE91B6052C}" destId="{7DF65C9D-5872-4267-8901-8A0F5B37442B}" srcOrd="0" destOrd="0" parTransId="{A7262686-86C8-45B7-BC7F-E81D82EA5E80}" sibTransId="{24DE609C-8553-45F7-8E08-E9F4DA86A230}"/>
    <dgm:cxn modelId="{319CC64C-2832-4786-AD22-FD6271D6D148}" type="presOf" srcId="{382563B7-3AAB-4195-88F1-0C0530D9ECBF}" destId="{EADC9FC8-E4A9-4AD8-9DD2-9CF085CBF7CC}" srcOrd="0" destOrd="0" presId="urn:microsoft.com/office/officeart/2005/8/layout/process4"/>
    <dgm:cxn modelId="{F8F43578-1560-46E9-93C1-095BD98FFEAA}" srcId="{382563B7-3AAB-4195-88F1-0C0530D9ECBF}" destId="{5941640C-1BC9-4A8A-B8EC-5E1EC7D0A50E}" srcOrd="0" destOrd="0" parTransId="{9C673035-2B99-439C-8290-9AAFA2AB6468}" sibTransId="{FE281D10-1A34-4CA4-ABB5-D708B668A49B}"/>
    <dgm:cxn modelId="{30C7828E-D8F9-47BA-B3AF-07C2D82E5768}" type="presOf" srcId="{583FC272-B9B8-46D3-A7EE-786F66FE1160}" destId="{37D179CD-6088-417F-9F62-22BDE57981B8}" srcOrd="0" destOrd="0" presId="urn:microsoft.com/office/officeart/2005/8/layout/process4"/>
    <dgm:cxn modelId="{32BCD89A-84A8-44E2-95BA-88D8E0502B13}" type="presOf" srcId="{382563B7-3AAB-4195-88F1-0C0530D9ECBF}" destId="{2F6612CE-713A-48F5-9C1C-8E99CD6C930C}" srcOrd="1" destOrd="0" presId="urn:microsoft.com/office/officeart/2005/8/layout/process4"/>
    <dgm:cxn modelId="{3B6905C8-A8AF-4919-B822-7602AA713A71}" srcId="{7DF65C9D-5872-4267-8901-8A0F5B37442B}" destId="{E2F928FA-4009-4E2C-A5F6-8791F6859D19}" srcOrd="0" destOrd="0" parTransId="{C4A0E3AE-AD1B-447D-A0E6-65A2B8C648B9}" sibTransId="{B38D4096-35DF-48B3-9600-BE403F35AA95}"/>
    <dgm:cxn modelId="{1A1AD1CF-ECC8-4289-81E0-3639DE9D2FF4}" type="presOf" srcId="{A98A605E-6384-4A19-838C-5870FC89CAF0}" destId="{41C3BEB6-2E33-49E9-B305-B96CE5B9BE09}" srcOrd="0" destOrd="0" presId="urn:microsoft.com/office/officeart/2005/8/layout/process4"/>
    <dgm:cxn modelId="{332DD7DF-2266-48C3-BB53-8B0040FCD9F7}" type="presOf" srcId="{E2F928FA-4009-4E2C-A5F6-8791F6859D19}" destId="{28067626-2114-41E7-B8AC-734D94ECE613}" srcOrd="0" destOrd="1" presId="urn:microsoft.com/office/officeart/2005/8/layout/process4"/>
    <dgm:cxn modelId="{4E1FE5E1-CE56-4209-9CE5-BEEBD7A4D2BC}" type="presOf" srcId="{7DF65C9D-5872-4267-8901-8A0F5B37442B}" destId="{28067626-2114-41E7-B8AC-734D94ECE613}" srcOrd="0" destOrd="0" presId="urn:microsoft.com/office/officeart/2005/8/layout/process4"/>
    <dgm:cxn modelId="{CE8157EC-7CC6-4A7F-9085-3D6063CFE218}" srcId="{382563B7-3AAB-4195-88F1-0C0530D9ECBF}" destId="{54ADC9AE-EFE4-42C3-B9F0-D3AB383ECBAE}" srcOrd="2" destOrd="0" parTransId="{208257F1-AF68-4B0A-A002-EA1413974120}" sibTransId="{C32EF091-1059-4551-9FD5-06C4ED1252D3}"/>
    <dgm:cxn modelId="{F200973D-D469-4DB9-8762-70062B064BCA}" type="presParOf" srcId="{0CA37783-0320-46E1-9999-5BC59940543C}" destId="{E8ECE38C-3440-40B6-BA58-5036F8F33E47}" srcOrd="0" destOrd="0" presId="urn:microsoft.com/office/officeart/2005/8/layout/process4"/>
    <dgm:cxn modelId="{C044F98F-76DF-43FB-A9F8-C24BDA4C5F1C}" type="presParOf" srcId="{E8ECE38C-3440-40B6-BA58-5036F8F33E47}" destId="{EADC9FC8-E4A9-4AD8-9DD2-9CF085CBF7CC}" srcOrd="0" destOrd="0" presId="urn:microsoft.com/office/officeart/2005/8/layout/process4"/>
    <dgm:cxn modelId="{481B9CE7-D1EF-43C7-999D-81D64E66D715}" type="presParOf" srcId="{E8ECE38C-3440-40B6-BA58-5036F8F33E47}" destId="{2F6612CE-713A-48F5-9C1C-8E99CD6C930C}" srcOrd="1" destOrd="0" presId="urn:microsoft.com/office/officeart/2005/8/layout/process4"/>
    <dgm:cxn modelId="{642E35EE-9EFC-4114-8EBB-A9B75F70546A}" type="presParOf" srcId="{E8ECE38C-3440-40B6-BA58-5036F8F33E47}" destId="{C88C167F-841C-4A87-9374-DF7886DE4BCC}" srcOrd="2" destOrd="0" presId="urn:microsoft.com/office/officeart/2005/8/layout/process4"/>
    <dgm:cxn modelId="{D5FC3E5F-2B8D-43CA-9C75-4B924E42EFDB}" type="presParOf" srcId="{C88C167F-841C-4A87-9374-DF7886DE4BCC}" destId="{BA241540-266B-4BF3-81B4-BB166832A397}" srcOrd="0" destOrd="0" presId="urn:microsoft.com/office/officeart/2005/8/layout/process4"/>
    <dgm:cxn modelId="{F09BDA04-8A81-4283-942C-8B33C5045756}" type="presParOf" srcId="{C88C167F-841C-4A87-9374-DF7886DE4BCC}" destId="{7999EE62-74A8-4E93-A3B7-F3B63995BD82}" srcOrd="1" destOrd="0" presId="urn:microsoft.com/office/officeart/2005/8/layout/process4"/>
    <dgm:cxn modelId="{BEE378C6-906F-4B5B-82BB-D21035EBFCF6}" type="presParOf" srcId="{C88C167F-841C-4A87-9374-DF7886DE4BCC}" destId="{694E7EAD-F3A3-4998-ABDF-165AF21B86A3}" srcOrd="2" destOrd="0" presId="urn:microsoft.com/office/officeart/2005/8/layout/process4"/>
    <dgm:cxn modelId="{37B7D1C0-96AF-4EAE-994B-92EA2C367F1F}" type="presParOf" srcId="{0CA37783-0320-46E1-9999-5BC59940543C}" destId="{3165238C-BD36-47A2-BD41-5E38F61C7853}" srcOrd="1" destOrd="0" presId="urn:microsoft.com/office/officeart/2005/8/layout/process4"/>
    <dgm:cxn modelId="{88422316-66E0-41CB-8D09-907C927A0245}" type="presParOf" srcId="{0CA37783-0320-46E1-9999-5BC59940543C}" destId="{2576CB64-9772-4901-8C6B-D9F9F2D4BDFE}" srcOrd="2" destOrd="0" presId="urn:microsoft.com/office/officeart/2005/8/layout/process4"/>
    <dgm:cxn modelId="{DEEA26A2-7EE0-4345-ABEF-D3EE7D653626}" type="presParOf" srcId="{2576CB64-9772-4901-8C6B-D9F9F2D4BDFE}" destId="{0032DA0F-A497-4952-8BC5-B82EB0C132A3}" srcOrd="0" destOrd="0" presId="urn:microsoft.com/office/officeart/2005/8/layout/process4"/>
    <dgm:cxn modelId="{31F7E6CA-9283-462B-AEF3-7B0637B451A7}" type="presParOf" srcId="{2576CB64-9772-4901-8C6B-D9F9F2D4BDFE}" destId="{56A8D4C5-2608-4C17-9DEC-0DC3C57B623A}" srcOrd="1" destOrd="0" presId="urn:microsoft.com/office/officeart/2005/8/layout/process4"/>
    <dgm:cxn modelId="{8E2CF5D9-CF3B-4EDB-800A-42CF132E69DD}" type="presParOf" srcId="{2576CB64-9772-4901-8C6B-D9F9F2D4BDFE}" destId="{63AF2754-C428-43E0-B644-784A69E6B395}" srcOrd="2" destOrd="0" presId="urn:microsoft.com/office/officeart/2005/8/layout/process4"/>
    <dgm:cxn modelId="{FCEA3F6E-797C-4B87-86B8-D0A516795D3A}" type="presParOf" srcId="{63AF2754-C428-43E0-B644-784A69E6B395}" destId="{28067626-2114-41E7-B8AC-734D94ECE613}" srcOrd="0" destOrd="0" presId="urn:microsoft.com/office/officeart/2005/8/layout/process4"/>
    <dgm:cxn modelId="{4541BBB7-6BEB-4108-B537-D6A46A7CB934}" type="presParOf" srcId="{63AF2754-C428-43E0-B644-784A69E6B395}" destId="{41C3BEB6-2E33-49E9-B305-B96CE5B9BE09}" srcOrd="1" destOrd="0" presId="urn:microsoft.com/office/officeart/2005/8/layout/process4"/>
    <dgm:cxn modelId="{6A734771-C247-4643-ACBD-35DCBCB9D100}" type="presParOf" srcId="{0CA37783-0320-46E1-9999-5BC59940543C}" destId="{470E322C-100B-4F98-8E14-D4B5D7F9FFE1}" srcOrd="3" destOrd="0" presId="urn:microsoft.com/office/officeart/2005/8/layout/process4"/>
    <dgm:cxn modelId="{2A8176D6-1482-4606-9DC6-4C4D35AB1C2F}" type="presParOf" srcId="{0CA37783-0320-46E1-9999-5BC59940543C}" destId="{AED9681D-23EA-4C6D-A6FF-51E754A546B4}" srcOrd="4" destOrd="0" presId="urn:microsoft.com/office/officeart/2005/8/layout/process4"/>
    <dgm:cxn modelId="{2878BBEC-2B81-4A69-ACB5-B5CF058D4C87}" type="presParOf" srcId="{AED9681D-23EA-4C6D-A6FF-51E754A546B4}" destId="{37D179CD-6088-417F-9F62-22BDE57981B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0E0002-51A6-40A4-B34A-1EF2BDA72D3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0011E4C-CFE2-4BFD-AAD0-E84D36E5FA4A}">
      <dgm:prSet custT="1"/>
      <dgm:spPr/>
      <dgm:t>
        <a:bodyPr/>
        <a:lstStyle/>
        <a:p>
          <a:r>
            <a:rPr lang="en-GB" sz="2400" dirty="0"/>
            <a:t>According to </a:t>
          </a:r>
          <a:r>
            <a:rPr lang="en-GB" sz="2400" dirty="0">
              <a:hlinkClick xmlns:r="http://schemas.openxmlformats.org/officeDocument/2006/relationships" r:id="rId1"/>
            </a:rPr>
            <a:t>Aristotle</a:t>
          </a:r>
          <a:r>
            <a:rPr lang="en-GB" sz="2400" dirty="0"/>
            <a:t>:</a:t>
          </a:r>
        </a:p>
        <a:p>
          <a:endParaRPr lang="en-US" sz="2400" dirty="0"/>
        </a:p>
      </dgm:t>
    </dgm:pt>
    <dgm:pt modelId="{6DEEB17E-723F-4826-BE12-92A802D684D4}" type="parTrans" cxnId="{0972DB92-3118-45F6-980F-08356C4D3702}">
      <dgm:prSet/>
      <dgm:spPr/>
      <dgm:t>
        <a:bodyPr/>
        <a:lstStyle/>
        <a:p>
          <a:endParaRPr lang="en-US"/>
        </a:p>
      </dgm:t>
    </dgm:pt>
    <dgm:pt modelId="{29B5409E-EEE6-454D-8126-FD841E5AB6EA}" type="sibTrans" cxnId="{0972DB92-3118-45F6-980F-08356C4D3702}">
      <dgm:prSet/>
      <dgm:spPr/>
      <dgm:t>
        <a:bodyPr/>
        <a:lstStyle/>
        <a:p>
          <a:endParaRPr lang="en-US"/>
        </a:p>
      </dgm:t>
    </dgm:pt>
    <dgm:pt modelId="{621FECDB-0D53-4BCD-9D06-94CD679D317C}">
      <dgm:prSet custT="1"/>
      <dgm:spPr/>
      <dgm:t>
        <a:bodyPr/>
        <a:lstStyle/>
        <a:p>
          <a:r>
            <a:rPr lang="en-GB" sz="2000" dirty="0"/>
            <a:t>Virtues: Good habits which regulate our emotions.</a:t>
          </a:r>
          <a:endParaRPr lang="en-US" sz="2000" dirty="0"/>
        </a:p>
      </dgm:t>
    </dgm:pt>
    <dgm:pt modelId="{D27EEA39-CDD3-4A6D-93DA-8A4E1FC41211}" type="parTrans" cxnId="{62E8DFC9-FC92-455E-B4A2-D2808C1221E5}">
      <dgm:prSet/>
      <dgm:spPr/>
      <dgm:t>
        <a:bodyPr/>
        <a:lstStyle/>
        <a:p>
          <a:endParaRPr lang="en-US"/>
        </a:p>
      </dgm:t>
    </dgm:pt>
    <dgm:pt modelId="{1987BB74-2188-4B7E-8D51-B91CB235EE2D}" type="sibTrans" cxnId="{62E8DFC9-FC92-455E-B4A2-D2808C1221E5}">
      <dgm:prSet/>
      <dgm:spPr/>
      <dgm:t>
        <a:bodyPr/>
        <a:lstStyle/>
        <a:p>
          <a:endParaRPr lang="en-US"/>
        </a:p>
      </dgm:t>
    </dgm:pt>
    <dgm:pt modelId="{647DDC1F-7B6A-452E-B264-0C1F00148865}">
      <dgm:prSet custT="1"/>
      <dgm:spPr/>
      <dgm:t>
        <a:bodyPr/>
        <a:lstStyle/>
        <a:p>
          <a:r>
            <a:rPr lang="en-GB" sz="2000" dirty="0"/>
            <a:t>e.g., develop courage to overcome fear.</a:t>
          </a:r>
          <a:endParaRPr lang="en-US" sz="2000" dirty="0"/>
        </a:p>
      </dgm:t>
    </dgm:pt>
    <dgm:pt modelId="{F4B5188B-D10C-4AD5-9B3F-2189CEEC3007}" type="parTrans" cxnId="{0082BE4A-2EA0-4FE5-B9AB-E17C67C153B8}">
      <dgm:prSet/>
      <dgm:spPr/>
      <dgm:t>
        <a:bodyPr/>
        <a:lstStyle/>
        <a:p>
          <a:endParaRPr lang="en-US"/>
        </a:p>
      </dgm:t>
    </dgm:pt>
    <dgm:pt modelId="{EFED2AE9-F4BD-447F-B21A-42917F08286A}" type="sibTrans" cxnId="{0082BE4A-2EA0-4FE5-B9AB-E17C67C153B8}">
      <dgm:prSet/>
      <dgm:spPr/>
      <dgm:t>
        <a:bodyPr/>
        <a:lstStyle/>
        <a:p>
          <a:endParaRPr lang="en-US"/>
        </a:p>
      </dgm:t>
    </dgm:pt>
    <dgm:pt modelId="{3B246836-FEE7-410F-9F66-7F51D39D5D5C}">
      <dgm:prSet custT="1"/>
      <dgm:spPr/>
      <dgm:t>
        <a:bodyPr/>
        <a:lstStyle/>
        <a:p>
          <a:r>
            <a:rPr lang="en-GB" sz="2000" dirty="0"/>
            <a:t>Difficult to balance</a:t>
          </a:r>
          <a:endParaRPr lang="en-US" sz="2000" dirty="0"/>
        </a:p>
      </dgm:t>
    </dgm:pt>
    <dgm:pt modelId="{8944C7D4-CD2C-4665-BDB4-FDC307888A85}" type="parTrans" cxnId="{D8AA57A3-43B4-46DC-9956-8F309749D4F6}">
      <dgm:prSet/>
      <dgm:spPr/>
      <dgm:t>
        <a:bodyPr/>
        <a:lstStyle/>
        <a:p>
          <a:endParaRPr lang="en-US"/>
        </a:p>
      </dgm:t>
    </dgm:pt>
    <dgm:pt modelId="{3942071D-50F9-4938-B3DE-4DDD5A6FED8B}" type="sibTrans" cxnId="{D8AA57A3-43B4-46DC-9956-8F309749D4F6}">
      <dgm:prSet/>
      <dgm:spPr/>
      <dgm:t>
        <a:bodyPr/>
        <a:lstStyle/>
        <a:p>
          <a:endParaRPr lang="en-US"/>
        </a:p>
      </dgm:t>
    </dgm:pt>
    <dgm:pt modelId="{4E294441-FFC2-4EAC-A94E-717B840DEA8E}">
      <dgm:prSet custT="1"/>
      <dgm:spPr/>
      <dgm:t>
        <a:bodyPr/>
        <a:lstStyle/>
        <a:p>
          <a:r>
            <a:rPr lang="en-GB" sz="2000" dirty="0"/>
            <a:t>e.g., too much courage encourages rash behaviour / not enough cowardice.</a:t>
          </a:r>
          <a:endParaRPr lang="en-US" sz="2000" dirty="0"/>
        </a:p>
      </dgm:t>
    </dgm:pt>
    <dgm:pt modelId="{9E283042-3100-4664-80E3-7D2BB7A8C8BE}" type="parTrans" cxnId="{927E971B-58D2-484A-ADB5-102F00499BAE}">
      <dgm:prSet/>
      <dgm:spPr/>
      <dgm:t>
        <a:bodyPr/>
        <a:lstStyle/>
        <a:p>
          <a:endParaRPr lang="en-US"/>
        </a:p>
      </dgm:t>
    </dgm:pt>
    <dgm:pt modelId="{03757967-04FC-48EA-9A86-608C2718D18B}" type="sibTrans" cxnId="{927E971B-58D2-484A-ADB5-102F00499BAE}">
      <dgm:prSet/>
      <dgm:spPr/>
      <dgm:t>
        <a:bodyPr/>
        <a:lstStyle/>
        <a:p>
          <a:endParaRPr lang="en-US"/>
        </a:p>
      </dgm:t>
    </dgm:pt>
    <dgm:pt modelId="{F9EBE3DA-C3A2-4507-8D1F-996CEF99A84A}">
      <dgm:prSet custT="1"/>
      <dgm:spPr/>
      <dgm:t>
        <a:bodyPr/>
        <a:lstStyle/>
        <a:p>
          <a:r>
            <a:rPr lang="en-GB" sz="2000" dirty="0"/>
            <a:t>Supplemented by theological virtues (faith, hope and charity)</a:t>
          </a:r>
          <a:endParaRPr lang="en-US" sz="2000" dirty="0"/>
        </a:p>
      </dgm:t>
    </dgm:pt>
    <dgm:pt modelId="{71CC2EF1-C551-4449-824B-FCC4606E39B2}" type="parTrans" cxnId="{FC94B232-54CB-47E8-989B-DC0BAE06342C}">
      <dgm:prSet/>
      <dgm:spPr/>
      <dgm:t>
        <a:bodyPr/>
        <a:lstStyle/>
        <a:p>
          <a:endParaRPr lang="en-US"/>
        </a:p>
      </dgm:t>
    </dgm:pt>
    <dgm:pt modelId="{FD236E88-FD30-44E6-8B67-1A663AEFEBA5}" type="sibTrans" cxnId="{FC94B232-54CB-47E8-989B-DC0BAE06342C}">
      <dgm:prSet/>
      <dgm:spPr/>
      <dgm:t>
        <a:bodyPr/>
        <a:lstStyle/>
        <a:p>
          <a:endParaRPr lang="en-US"/>
        </a:p>
      </dgm:t>
    </dgm:pt>
    <dgm:pt modelId="{0C3872C8-FED1-40AB-A590-E4A062A882B9}" type="pres">
      <dgm:prSet presAssocID="{F80E0002-51A6-40A4-B34A-1EF2BDA72D32}" presName="diagram" presStyleCnt="0">
        <dgm:presLayoutVars>
          <dgm:dir/>
          <dgm:resizeHandles val="exact"/>
        </dgm:presLayoutVars>
      </dgm:prSet>
      <dgm:spPr/>
    </dgm:pt>
    <dgm:pt modelId="{9D5165E4-34D5-48C3-9A90-B0182B3AB196}" type="pres">
      <dgm:prSet presAssocID="{80011E4C-CFE2-4BFD-AAD0-E84D36E5FA4A}" presName="node" presStyleLbl="node1" presStyleIdx="0" presStyleCnt="1" custScaleX="115507" custLinFactNeighborX="5221" custLinFactNeighborY="8">
        <dgm:presLayoutVars>
          <dgm:bulletEnabled val="1"/>
        </dgm:presLayoutVars>
      </dgm:prSet>
      <dgm:spPr/>
    </dgm:pt>
  </dgm:ptLst>
  <dgm:cxnLst>
    <dgm:cxn modelId="{927E971B-58D2-484A-ADB5-102F00499BAE}" srcId="{3B246836-FEE7-410F-9F66-7F51D39D5D5C}" destId="{4E294441-FFC2-4EAC-A94E-717B840DEA8E}" srcOrd="0" destOrd="0" parTransId="{9E283042-3100-4664-80E3-7D2BB7A8C8BE}" sibTransId="{03757967-04FC-48EA-9A86-608C2718D18B}"/>
    <dgm:cxn modelId="{1F9E5120-4629-438A-BB53-3A2DAF12FB26}" type="presOf" srcId="{621FECDB-0D53-4BCD-9D06-94CD679D317C}" destId="{9D5165E4-34D5-48C3-9A90-B0182B3AB196}" srcOrd="0" destOrd="1" presId="urn:microsoft.com/office/officeart/2005/8/layout/default"/>
    <dgm:cxn modelId="{3472BA26-E9D3-49CB-9EDC-A9CC317D1E56}" type="presOf" srcId="{4E294441-FFC2-4EAC-A94E-717B840DEA8E}" destId="{9D5165E4-34D5-48C3-9A90-B0182B3AB196}" srcOrd="0" destOrd="4" presId="urn:microsoft.com/office/officeart/2005/8/layout/default"/>
    <dgm:cxn modelId="{C171B631-4EED-4F03-94C4-C9C58CD89BC6}" type="presOf" srcId="{F9EBE3DA-C3A2-4507-8D1F-996CEF99A84A}" destId="{9D5165E4-34D5-48C3-9A90-B0182B3AB196}" srcOrd="0" destOrd="5" presId="urn:microsoft.com/office/officeart/2005/8/layout/default"/>
    <dgm:cxn modelId="{FC94B232-54CB-47E8-989B-DC0BAE06342C}" srcId="{80011E4C-CFE2-4BFD-AAD0-E84D36E5FA4A}" destId="{F9EBE3DA-C3A2-4507-8D1F-996CEF99A84A}" srcOrd="2" destOrd="0" parTransId="{71CC2EF1-C551-4449-824B-FCC4606E39B2}" sibTransId="{FD236E88-FD30-44E6-8B67-1A663AEFEBA5}"/>
    <dgm:cxn modelId="{1BDF8736-1D64-40B5-BE3F-169B471D2F01}" type="presOf" srcId="{647DDC1F-7B6A-452E-B264-0C1F00148865}" destId="{9D5165E4-34D5-48C3-9A90-B0182B3AB196}" srcOrd="0" destOrd="2" presId="urn:microsoft.com/office/officeart/2005/8/layout/default"/>
    <dgm:cxn modelId="{0082BE4A-2EA0-4FE5-B9AB-E17C67C153B8}" srcId="{621FECDB-0D53-4BCD-9D06-94CD679D317C}" destId="{647DDC1F-7B6A-452E-B264-0C1F00148865}" srcOrd="0" destOrd="0" parTransId="{F4B5188B-D10C-4AD5-9B3F-2189CEEC3007}" sibTransId="{EFED2AE9-F4BD-447F-B21A-42917F08286A}"/>
    <dgm:cxn modelId="{0972DB92-3118-45F6-980F-08356C4D3702}" srcId="{F80E0002-51A6-40A4-B34A-1EF2BDA72D32}" destId="{80011E4C-CFE2-4BFD-AAD0-E84D36E5FA4A}" srcOrd="0" destOrd="0" parTransId="{6DEEB17E-723F-4826-BE12-92A802D684D4}" sibTransId="{29B5409E-EEE6-454D-8126-FD841E5AB6EA}"/>
    <dgm:cxn modelId="{C5EE449E-D589-46BD-8E92-D970A11552FE}" type="presOf" srcId="{F80E0002-51A6-40A4-B34A-1EF2BDA72D32}" destId="{0C3872C8-FED1-40AB-A590-E4A062A882B9}" srcOrd="0" destOrd="0" presId="urn:microsoft.com/office/officeart/2005/8/layout/default"/>
    <dgm:cxn modelId="{D8AA57A3-43B4-46DC-9956-8F309749D4F6}" srcId="{80011E4C-CFE2-4BFD-AAD0-E84D36E5FA4A}" destId="{3B246836-FEE7-410F-9F66-7F51D39D5D5C}" srcOrd="1" destOrd="0" parTransId="{8944C7D4-CD2C-4665-BDB4-FDC307888A85}" sibTransId="{3942071D-50F9-4938-B3DE-4DDD5A6FED8B}"/>
    <dgm:cxn modelId="{0ECF43BB-28E1-4DE3-8438-B5F41117438D}" type="presOf" srcId="{3B246836-FEE7-410F-9F66-7F51D39D5D5C}" destId="{9D5165E4-34D5-48C3-9A90-B0182B3AB196}" srcOrd="0" destOrd="3" presId="urn:microsoft.com/office/officeart/2005/8/layout/default"/>
    <dgm:cxn modelId="{BD43D1C5-6559-470F-ACCC-31DE032D76D0}" type="presOf" srcId="{80011E4C-CFE2-4BFD-AAD0-E84D36E5FA4A}" destId="{9D5165E4-34D5-48C3-9A90-B0182B3AB196}" srcOrd="0" destOrd="0" presId="urn:microsoft.com/office/officeart/2005/8/layout/default"/>
    <dgm:cxn modelId="{62E8DFC9-FC92-455E-B4A2-D2808C1221E5}" srcId="{80011E4C-CFE2-4BFD-AAD0-E84D36E5FA4A}" destId="{621FECDB-0D53-4BCD-9D06-94CD679D317C}" srcOrd="0" destOrd="0" parTransId="{D27EEA39-CDD3-4A6D-93DA-8A4E1FC41211}" sibTransId="{1987BB74-2188-4B7E-8D51-B91CB235EE2D}"/>
    <dgm:cxn modelId="{C079B535-03FD-45DF-A64B-03F3C853D5EF}" type="presParOf" srcId="{0C3872C8-FED1-40AB-A590-E4A062A882B9}" destId="{9D5165E4-34D5-48C3-9A90-B0182B3AB196}"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5A14-753C-4FE9-B92C-B2FBA3181F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27BF6B8-5FAF-49EC-BBAE-B37B6A61BFF4}">
      <dgm:prSet custT="1"/>
      <dgm:spPr/>
      <dgm:t>
        <a:bodyPr/>
        <a:lstStyle/>
        <a:p>
          <a:pPr>
            <a:lnSpc>
              <a:spcPct val="100000"/>
            </a:lnSpc>
          </a:pPr>
          <a:r>
            <a:rPr lang="en-US" sz="1600" dirty="0"/>
            <a:t>Recognises that situations exist where we must choose between conflicting duties</a:t>
          </a:r>
        </a:p>
      </dgm:t>
    </dgm:pt>
    <dgm:pt modelId="{DBDCA537-3603-480A-9A33-CF425C0DA847}" type="parTrans" cxnId="{A489D3FF-3C8A-484F-8315-5342A83A8911}">
      <dgm:prSet/>
      <dgm:spPr/>
      <dgm:t>
        <a:bodyPr/>
        <a:lstStyle/>
        <a:p>
          <a:endParaRPr lang="en-US"/>
        </a:p>
      </dgm:t>
    </dgm:pt>
    <dgm:pt modelId="{4A77A5DB-F973-4D23-92E9-2CBAB9FEEE44}" type="sibTrans" cxnId="{A489D3FF-3C8A-484F-8315-5342A83A8911}">
      <dgm:prSet/>
      <dgm:spPr/>
      <dgm:t>
        <a:bodyPr/>
        <a:lstStyle/>
        <a:p>
          <a:endParaRPr lang="en-US"/>
        </a:p>
      </dgm:t>
    </dgm:pt>
    <dgm:pt modelId="{151AE781-22C6-4DFF-A7BE-93266E4A475B}">
      <dgm:prSet/>
      <dgm:spPr/>
      <dgm:t>
        <a:bodyPr/>
        <a:lstStyle/>
        <a:p>
          <a:pPr>
            <a:lnSpc>
              <a:spcPct val="100000"/>
            </a:lnSpc>
          </a:pPr>
          <a:r>
            <a:rPr lang="en-US" dirty="0"/>
            <a:t>E.g.</a:t>
          </a:r>
          <a:r>
            <a:rPr lang="en-GB" dirty="0"/>
            <a:t>,</a:t>
          </a:r>
          <a:r>
            <a:rPr lang="en-US" dirty="0"/>
            <a:t> to help a friend bury a body. Justice – is our actual duty</a:t>
          </a:r>
        </a:p>
      </dgm:t>
    </dgm:pt>
    <dgm:pt modelId="{09026169-C1AF-41A5-9D00-03B293989EC9}" type="parTrans" cxnId="{BECF360E-40C4-4FAE-BF9D-BB7A09A55476}">
      <dgm:prSet/>
      <dgm:spPr/>
      <dgm:t>
        <a:bodyPr/>
        <a:lstStyle/>
        <a:p>
          <a:endParaRPr lang="en-US"/>
        </a:p>
      </dgm:t>
    </dgm:pt>
    <dgm:pt modelId="{EAA7B30B-62B1-489F-968D-386F02013662}" type="sibTrans" cxnId="{BECF360E-40C4-4FAE-BF9D-BB7A09A55476}">
      <dgm:prSet/>
      <dgm:spPr/>
      <dgm:t>
        <a:bodyPr/>
        <a:lstStyle/>
        <a:p>
          <a:endParaRPr lang="en-US"/>
        </a:p>
      </dgm:t>
    </dgm:pt>
    <dgm:pt modelId="{679932F4-9A85-4719-BFC1-258C1BFE6EDF}">
      <dgm:prSet/>
      <dgm:spPr/>
      <dgm:t>
        <a:bodyPr/>
        <a:lstStyle/>
        <a:p>
          <a:r>
            <a:rPr lang="en-US"/>
            <a:t>Fidelity – is our prima facie duty</a:t>
          </a:r>
        </a:p>
      </dgm:t>
    </dgm:pt>
    <dgm:pt modelId="{3B012645-B24F-4D4D-A996-2D89AF89F223}" type="parTrans" cxnId="{860F357E-69ED-4DE1-B487-F3021AF1498E}">
      <dgm:prSet/>
      <dgm:spPr/>
      <dgm:t>
        <a:bodyPr/>
        <a:lstStyle/>
        <a:p>
          <a:endParaRPr lang="en-US"/>
        </a:p>
      </dgm:t>
    </dgm:pt>
    <dgm:pt modelId="{1F572F0B-2685-4144-9EF9-7EB89CDCC764}" type="sibTrans" cxnId="{860F357E-69ED-4DE1-B487-F3021AF1498E}">
      <dgm:prSet/>
      <dgm:spPr/>
      <dgm:t>
        <a:bodyPr/>
        <a:lstStyle/>
        <a:p>
          <a:endParaRPr lang="en-US"/>
        </a:p>
      </dgm:t>
    </dgm:pt>
    <dgm:pt modelId="{B75C1390-54B7-4275-AF10-A06B63A25C60}" type="pres">
      <dgm:prSet presAssocID="{B9485A14-753C-4FE9-B92C-B2FBA3181FD6}" presName="root" presStyleCnt="0">
        <dgm:presLayoutVars>
          <dgm:dir/>
          <dgm:resizeHandles val="exact"/>
        </dgm:presLayoutVars>
      </dgm:prSet>
      <dgm:spPr/>
    </dgm:pt>
    <dgm:pt modelId="{F995939F-0843-498A-B48B-950F81A3BAC5}" type="pres">
      <dgm:prSet presAssocID="{F27BF6B8-5FAF-49EC-BBAE-B37B6A61BFF4}" presName="compNode" presStyleCnt="0"/>
      <dgm:spPr/>
    </dgm:pt>
    <dgm:pt modelId="{88B7FEC2-3DE5-44F7-8353-8BC82892664F}" type="pres">
      <dgm:prSet presAssocID="{F27BF6B8-5FAF-49EC-BBAE-B37B6A61BFF4}" presName="bgRect" presStyleLbl="bgShp" presStyleIdx="0" presStyleCnt="1"/>
      <dgm:spPr>
        <a:solidFill>
          <a:schemeClr val="accent5">
            <a:lumMod val="60000"/>
            <a:lumOff val="40000"/>
          </a:schemeClr>
        </a:solidFill>
        <a:ln>
          <a:solidFill>
            <a:schemeClr val="accent6"/>
          </a:solidFill>
        </a:ln>
      </dgm:spPr>
    </dgm:pt>
    <dgm:pt modelId="{4229E998-E2BA-4430-B462-85BF8FFE6D8D}" type="pres">
      <dgm:prSet presAssocID="{F27BF6B8-5FAF-49EC-BBAE-B37B6A61BFF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98B85874-9650-492C-A694-35504715904A}" type="pres">
      <dgm:prSet presAssocID="{F27BF6B8-5FAF-49EC-BBAE-B37B6A61BFF4}" presName="spaceRect" presStyleCnt="0"/>
      <dgm:spPr/>
    </dgm:pt>
    <dgm:pt modelId="{38ED6DF1-703C-40C1-933D-447B129588A2}" type="pres">
      <dgm:prSet presAssocID="{F27BF6B8-5FAF-49EC-BBAE-B37B6A61BFF4}" presName="parTx" presStyleLbl="revTx" presStyleIdx="0" presStyleCnt="2">
        <dgm:presLayoutVars>
          <dgm:chMax val="0"/>
          <dgm:chPref val="0"/>
        </dgm:presLayoutVars>
      </dgm:prSet>
      <dgm:spPr/>
    </dgm:pt>
    <dgm:pt modelId="{0A897C07-8C4D-4104-8EC4-6579DA364CD8}" type="pres">
      <dgm:prSet presAssocID="{F27BF6B8-5FAF-49EC-BBAE-B37B6A61BFF4}" presName="desTx" presStyleLbl="revTx" presStyleIdx="1" presStyleCnt="2" custScaleX="116556">
        <dgm:presLayoutVars/>
      </dgm:prSet>
      <dgm:spPr/>
    </dgm:pt>
  </dgm:ptLst>
  <dgm:cxnLst>
    <dgm:cxn modelId="{BECF360E-40C4-4FAE-BF9D-BB7A09A55476}" srcId="{F27BF6B8-5FAF-49EC-BBAE-B37B6A61BFF4}" destId="{151AE781-22C6-4DFF-A7BE-93266E4A475B}" srcOrd="0" destOrd="0" parTransId="{09026169-C1AF-41A5-9D00-03B293989EC9}" sibTransId="{EAA7B30B-62B1-489F-968D-386F02013662}"/>
    <dgm:cxn modelId="{D6EBF775-5FD4-44E7-B7D6-F69E953C52B1}" type="presOf" srcId="{F27BF6B8-5FAF-49EC-BBAE-B37B6A61BFF4}" destId="{38ED6DF1-703C-40C1-933D-447B129588A2}" srcOrd="0" destOrd="0" presId="urn:microsoft.com/office/officeart/2018/2/layout/IconVerticalSolidList"/>
    <dgm:cxn modelId="{860F357E-69ED-4DE1-B487-F3021AF1498E}" srcId="{151AE781-22C6-4DFF-A7BE-93266E4A475B}" destId="{679932F4-9A85-4719-BFC1-258C1BFE6EDF}" srcOrd="0" destOrd="0" parTransId="{3B012645-B24F-4D4D-A996-2D89AF89F223}" sibTransId="{1F572F0B-2685-4144-9EF9-7EB89CDCC764}"/>
    <dgm:cxn modelId="{B83D03A2-D7EA-408D-A0AE-AE6F03693A99}" type="presOf" srcId="{679932F4-9A85-4719-BFC1-258C1BFE6EDF}" destId="{0A897C07-8C4D-4104-8EC4-6579DA364CD8}" srcOrd="0" destOrd="1" presId="urn:microsoft.com/office/officeart/2018/2/layout/IconVerticalSolidList"/>
    <dgm:cxn modelId="{905B47A3-5460-47C6-80D4-724E318480F7}" type="presOf" srcId="{B9485A14-753C-4FE9-B92C-B2FBA3181FD6}" destId="{B75C1390-54B7-4275-AF10-A06B63A25C60}" srcOrd="0" destOrd="0" presId="urn:microsoft.com/office/officeart/2018/2/layout/IconVerticalSolidList"/>
    <dgm:cxn modelId="{B0A33FB5-2C03-44C6-8DDC-6181CDDE675A}" type="presOf" srcId="{151AE781-22C6-4DFF-A7BE-93266E4A475B}" destId="{0A897C07-8C4D-4104-8EC4-6579DA364CD8}" srcOrd="0" destOrd="0" presId="urn:microsoft.com/office/officeart/2018/2/layout/IconVerticalSolidList"/>
    <dgm:cxn modelId="{A489D3FF-3C8A-484F-8315-5342A83A8911}" srcId="{B9485A14-753C-4FE9-B92C-B2FBA3181FD6}" destId="{F27BF6B8-5FAF-49EC-BBAE-B37B6A61BFF4}" srcOrd="0" destOrd="0" parTransId="{DBDCA537-3603-480A-9A33-CF425C0DA847}" sibTransId="{4A77A5DB-F973-4D23-92E9-2CBAB9FEEE44}"/>
    <dgm:cxn modelId="{BB8F2DDA-9152-4D4D-A14D-A72CB18F9841}" type="presParOf" srcId="{B75C1390-54B7-4275-AF10-A06B63A25C60}" destId="{F995939F-0843-498A-B48B-950F81A3BAC5}" srcOrd="0" destOrd="0" presId="urn:microsoft.com/office/officeart/2018/2/layout/IconVerticalSolidList"/>
    <dgm:cxn modelId="{7C352F8B-1AC7-4BD3-9300-0D082CBAED72}" type="presParOf" srcId="{F995939F-0843-498A-B48B-950F81A3BAC5}" destId="{88B7FEC2-3DE5-44F7-8353-8BC82892664F}" srcOrd="0" destOrd="0" presId="urn:microsoft.com/office/officeart/2018/2/layout/IconVerticalSolidList"/>
    <dgm:cxn modelId="{4C96CD42-E3DD-45C8-BC58-C1DB88508926}" type="presParOf" srcId="{F995939F-0843-498A-B48B-950F81A3BAC5}" destId="{4229E998-E2BA-4430-B462-85BF8FFE6D8D}" srcOrd="1" destOrd="0" presId="urn:microsoft.com/office/officeart/2018/2/layout/IconVerticalSolidList"/>
    <dgm:cxn modelId="{0DFAFC28-55EC-4D25-A438-6ACE82C4D4C6}" type="presParOf" srcId="{F995939F-0843-498A-B48B-950F81A3BAC5}" destId="{98B85874-9650-492C-A694-35504715904A}" srcOrd="2" destOrd="0" presId="urn:microsoft.com/office/officeart/2018/2/layout/IconVerticalSolidList"/>
    <dgm:cxn modelId="{F5EBD0BE-148A-48BE-9BD3-A4C4B3179921}" type="presParOf" srcId="{F995939F-0843-498A-B48B-950F81A3BAC5}" destId="{38ED6DF1-703C-40C1-933D-447B129588A2}" srcOrd="3" destOrd="0" presId="urn:microsoft.com/office/officeart/2018/2/layout/IconVerticalSolidList"/>
    <dgm:cxn modelId="{4B8B733E-B4DA-4604-8C86-8B9BA99B3B71}" type="presParOf" srcId="{F995939F-0843-498A-B48B-950F81A3BAC5}" destId="{0A897C07-8C4D-4104-8EC4-6579DA364CD8}"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09F8B0-C2F5-453C-A247-0286D83137D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7E2D015-0F74-4736-80FB-C3D566C50BBA}">
      <dgm:prSet/>
      <dgm:spPr/>
      <dgm:t>
        <a:bodyPr/>
        <a:lstStyle/>
        <a:p>
          <a:r>
            <a:rPr lang="en-GB"/>
            <a:t>The Doctor’s Dilemma:</a:t>
          </a:r>
          <a:endParaRPr lang="en-US"/>
        </a:p>
      </dgm:t>
    </dgm:pt>
    <dgm:pt modelId="{A1A486DD-2828-49E6-ACCD-3C63398356EE}" type="parTrans" cxnId="{BC6484E2-64C8-41FC-A436-8A62C2629B12}">
      <dgm:prSet/>
      <dgm:spPr/>
      <dgm:t>
        <a:bodyPr/>
        <a:lstStyle/>
        <a:p>
          <a:endParaRPr lang="en-US"/>
        </a:p>
      </dgm:t>
    </dgm:pt>
    <dgm:pt modelId="{0EFFC91E-5ECA-483A-BE41-5A097118ABA4}" type="sibTrans" cxnId="{BC6484E2-64C8-41FC-A436-8A62C2629B12}">
      <dgm:prSet/>
      <dgm:spPr/>
      <dgm:t>
        <a:bodyPr/>
        <a:lstStyle/>
        <a:p>
          <a:endParaRPr lang="en-US"/>
        </a:p>
      </dgm:t>
    </dgm:pt>
    <dgm:pt modelId="{E437CEB8-4F0F-4CA4-8B07-C4D6B5697960}">
      <dgm:prSet/>
      <dgm:spPr/>
      <dgm:t>
        <a:bodyPr/>
        <a:lstStyle/>
        <a:p>
          <a:r>
            <a:rPr lang="en-GB"/>
            <a:t>A doctor has six severely ill patients all requiring life-saving treatments.</a:t>
          </a:r>
          <a:endParaRPr lang="en-US"/>
        </a:p>
      </dgm:t>
    </dgm:pt>
    <dgm:pt modelId="{A9A378A8-A2D9-46E3-8EA4-3ACD1EB806EC}" type="parTrans" cxnId="{461D0F7C-DB53-4BF9-AD13-EDDC65BDF84D}">
      <dgm:prSet/>
      <dgm:spPr/>
      <dgm:t>
        <a:bodyPr/>
        <a:lstStyle/>
        <a:p>
          <a:endParaRPr lang="en-US"/>
        </a:p>
      </dgm:t>
    </dgm:pt>
    <dgm:pt modelId="{ABBF37F1-258B-4A21-A2F4-D6B00E2A7E74}" type="sibTrans" cxnId="{461D0F7C-DB53-4BF9-AD13-EDDC65BDF84D}">
      <dgm:prSet/>
      <dgm:spPr/>
      <dgm:t>
        <a:bodyPr/>
        <a:lstStyle/>
        <a:p>
          <a:endParaRPr lang="en-US"/>
        </a:p>
      </dgm:t>
    </dgm:pt>
    <dgm:pt modelId="{EA130077-5479-4E29-9F38-B6B237CC8644}">
      <dgm:prSet/>
      <dgm:spPr/>
      <dgm:t>
        <a:bodyPr/>
        <a:lstStyle/>
        <a:p>
          <a:r>
            <a:rPr lang="en-GB" dirty="0"/>
            <a:t>One patient requires medicine in order to recover. The other five patients require organ transplants.</a:t>
          </a:r>
          <a:endParaRPr lang="en-US" dirty="0"/>
        </a:p>
      </dgm:t>
    </dgm:pt>
    <dgm:pt modelId="{D892BEA2-1E6B-4709-9ECE-DF2A0A70E635}" type="parTrans" cxnId="{F95D2114-E190-4BDF-BE7E-52BFFFE92285}">
      <dgm:prSet/>
      <dgm:spPr/>
      <dgm:t>
        <a:bodyPr/>
        <a:lstStyle/>
        <a:p>
          <a:endParaRPr lang="en-US"/>
        </a:p>
      </dgm:t>
    </dgm:pt>
    <dgm:pt modelId="{10E00D36-21A4-4CE6-967E-0B8A0263E58F}" type="sibTrans" cxnId="{F95D2114-E190-4BDF-BE7E-52BFFFE92285}">
      <dgm:prSet/>
      <dgm:spPr/>
      <dgm:t>
        <a:bodyPr/>
        <a:lstStyle/>
        <a:p>
          <a:endParaRPr lang="en-US"/>
        </a:p>
      </dgm:t>
    </dgm:pt>
    <dgm:pt modelId="{1DE78684-A6F2-4607-B23A-B67019383A5A}">
      <dgm:prSet/>
      <dgm:spPr/>
      <dgm:t>
        <a:bodyPr/>
        <a:lstStyle/>
        <a:p>
          <a:r>
            <a:rPr lang="en-GB"/>
            <a:t>The doctor has the medicine to cure one patient and ensure their survival. But…</a:t>
          </a:r>
          <a:endParaRPr lang="en-US"/>
        </a:p>
      </dgm:t>
    </dgm:pt>
    <dgm:pt modelId="{DD28FDDF-9844-45EF-B942-865146BB9661}" type="parTrans" cxnId="{1CAED039-3E09-4A58-A0B9-00C418AB2D15}">
      <dgm:prSet/>
      <dgm:spPr/>
      <dgm:t>
        <a:bodyPr/>
        <a:lstStyle/>
        <a:p>
          <a:endParaRPr lang="en-US"/>
        </a:p>
      </dgm:t>
    </dgm:pt>
    <dgm:pt modelId="{1E6E5CEB-AD14-4CA3-A22D-FCE3F32A1D77}" type="sibTrans" cxnId="{1CAED039-3E09-4A58-A0B9-00C418AB2D15}">
      <dgm:prSet/>
      <dgm:spPr/>
      <dgm:t>
        <a:bodyPr/>
        <a:lstStyle/>
        <a:p>
          <a:endParaRPr lang="en-US"/>
        </a:p>
      </dgm:t>
    </dgm:pt>
    <dgm:pt modelId="{B132AD99-A190-4DA5-AE81-69125818D422}">
      <dgm:prSet/>
      <dgm:spPr/>
      <dgm:t>
        <a:bodyPr/>
        <a:lstStyle/>
        <a:p>
          <a:r>
            <a:rPr lang="en-GB" dirty="0"/>
            <a:t>if that patient were to die, their organs could be used to save the other five patients.</a:t>
          </a:r>
          <a:endParaRPr lang="en-US" dirty="0"/>
        </a:p>
      </dgm:t>
    </dgm:pt>
    <dgm:pt modelId="{91CF7317-654C-4853-B86D-861FC9470674}" type="parTrans" cxnId="{EFA03946-C662-4A3F-9EDA-D77F7155B607}">
      <dgm:prSet/>
      <dgm:spPr/>
      <dgm:t>
        <a:bodyPr/>
        <a:lstStyle/>
        <a:p>
          <a:endParaRPr lang="en-US"/>
        </a:p>
      </dgm:t>
    </dgm:pt>
    <dgm:pt modelId="{73454D8D-4200-4D9B-BCDD-1A1E56B4AB06}" type="sibTrans" cxnId="{EFA03946-C662-4A3F-9EDA-D77F7155B607}">
      <dgm:prSet/>
      <dgm:spPr/>
      <dgm:t>
        <a:bodyPr/>
        <a:lstStyle/>
        <a:p>
          <a:endParaRPr lang="en-US"/>
        </a:p>
      </dgm:t>
    </dgm:pt>
    <dgm:pt modelId="{4F9EDCCC-23CD-42A3-8D99-83936F641A7C}" type="pres">
      <dgm:prSet presAssocID="{EE09F8B0-C2F5-453C-A247-0286D83137DD}" presName="linear" presStyleCnt="0">
        <dgm:presLayoutVars>
          <dgm:dir/>
          <dgm:animLvl val="lvl"/>
          <dgm:resizeHandles val="exact"/>
        </dgm:presLayoutVars>
      </dgm:prSet>
      <dgm:spPr/>
    </dgm:pt>
    <dgm:pt modelId="{F2E1D3CC-CF7E-495F-BF7B-5156F952A2FA}" type="pres">
      <dgm:prSet presAssocID="{77E2D015-0F74-4736-80FB-C3D566C50BBA}" presName="parentLin" presStyleCnt="0"/>
      <dgm:spPr/>
    </dgm:pt>
    <dgm:pt modelId="{E3322B30-6801-4EF8-A7F3-5F5C88210BA2}" type="pres">
      <dgm:prSet presAssocID="{77E2D015-0F74-4736-80FB-C3D566C50BBA}" presName="parentLeftMargin" presStyleLbl="node1" presStyleIdx="0" presStyleCnt="1"/>
      <dgm:spPr/>
    </dgm:pt>
    <dgm:pt modelId="{27FC1D26-302C-4D9D-B375-37D8358B6C75}" type="pres">
      <dgm:prSet presAssocID="{77E2D015-0F74-4736-80FB-C3D566C50BBA}" presName="parentText" presStyleLbl="node1" presStyleIdx="0" presStyleCnt="1">
        <dgm:presLayoutVars>
          <dgm:chMax val="0"/>
          <dgm:bulletEnabled val="1"/>
        </dgm:presLayoutVars>
      </dgm:prSet>
      <dgm:spPr/>
    </dgm:pt>
    <dgm:pt modelId="{B91929DF-3923-4117-A2D8-DB3EE5B23CEA}" type="pres">
      <dgm:prSet presAssocID="{77E2D015-0F74-4736-80FB-C3D566C50BBA}" presName="negativeSpace" presStyleCnt="0"/>
      <dgm:spPr/>
    </dgm:pt>
    <dgm:pt modelId="{DD6B931E-0C50-4E5D-9C23-A54BEE63C7FF}" type="pres">
      <dgm:prSet presAssocID="{77E2D015-0F74-4736-80FB-C3D566C50BBA}" presName="childText" presStyleLbl="conFgAcc1" presStyleIdx="0" presStyleCnt="1">
        <dgm:presLayoutVars>
          <dgm:bulletEnabled val="1"/>
        </dgm:presLayoutVars>
      </dgm:prSet>
      <dgm:spPr/>
    </dgm:pt>
  </dgm:ptLst>
  <dgm:cxnLst>
    <dgm:cxn modelId="{6DE8F40B-7F72-49E5-8869-EA7A8D472A17}" type="presOf" srcId="{EE09F8B0-C2F5-453C-A247-0286D83137DD}" destId="{4F9EDCCC-23CD-42A3-8D99-83936F641A7C}" srcOrd="0" destOrd="0" presId="urn:microsoft.com/office/officeart/2005/8/layout/list1"/>
    <dgm:cxn modelId="{F95D2114-E190-4BDF-BE7E-52BFFFE92285}" srcId="{E437CEB8-4F0F-4CA4-8B07-C4D6B5697960}" destId="{EA130077-5479-4E29-9F38-B6B237CC8644}" srcOrd="0" destOrd="0" parTransId="{D892BEA2-1E6B-4709-9ECE-DF2A0A70E635}" sibTransId="{10E00D36-21A4-4CE6-967E-0B8A0263E58F}"/>
    <dgm:cxn modelId="{4AD34D1C-C027-479C-B5EF-5EC980425A8C}" type="presOf" srcId="{EA130077-5479-4E29-9F38-B6B237CC8644}" destId="{DD6B931E-0C50-4E5D-9C23-A54BEE63C7FF}" srcOrd="0" destOrd="1" presId="urn:microsoft.com/office/officeart/2005/8/layout/list1"/>
    <dgm:cxn modelId="{1CAED039-3E09-4A58-A0B9-00C418AB2D15}" srcId="{E437CEB8-4F0F-4CA4-8B07-C4D6B5697960}" destId="{1DE78684-A6F2-4607-B23A-B67019383A5A}" srcOrd="1" destOrd="0" parTransId="{DD28FDDF-9844-45EF-B942-865146BB9661}" sibTransId="{1E6E5CEB-AD14-4CA3-A22D-FCE3F32A1D77}"/>
    <dgm:cxn modelId="{BC83E05C-9DC9-4ED4-B7D4-3DD0D9396A5C}" type="presOf" srcId="{1DE78684-A6F2-4607-B23A-B67019383A5A}" destId="{DD6B931E-0C50-4E5D-9C23-A54BEE63C7FF}" srcOrd="0" destOrd="2" presId="urn:microsoft.com/office/officeart/2005/8/layout/list1"/>
    <dgm:cxn modelId="{EFA03946-C662-4A3F-9EDA-D77F7155B607}" srcId="{1DE78684-A6F2-4607-B23A-B67019383A5A}" destId="{B132AD99-A190-4DA5-AE81-69125818D422}" srcOrd="0" destOrd="0" parTransId="{91CF7317-654C-4853-B86D-861FC9470674}" sibTransId="{73454D8D-4200-4D9B-BCDD-1A1E56B4AB06}"/>
    <dgm:cxn modelId="{461D0F7C-DB53-4BF9-AD13-EDDC65BDF84D}" srcId="{77E2D015-0F74-4736-80FB-C3D566C50BBA}" destId="{E437CEB8-4F0F-4CA4-8B07-C4D6B5697960}" srcOrd="0" destOrd="0" parTransId="{A9A378A8-A2D9-46E3-8EA4-3ACD1EB806EC}" sibTransId="{ABBF37F1-258B-4A21-A2F4-D6B00E2A7E74}"/>
    <dgm:cxn modelId="{B62980B8-0066-4152-9FB8-151D6159E187}" type="presOf" srcId="{E437CEB8-4F0F-4CA4-8B07-C4D6B5697960}" destId="{DD6B931E-0C50-4E5D-9C23-A54BEE63C7FF}" srcOrd="0" destOrd="0" presId="urn:microsoft.com/office/officeart/2005/8/layout/list1"/>
    <dgm:cxn modelId="{9DCEE8C5-3E50-40E5-B05F-53F683845739}" type="presOf" srcId="{B132AD99-A190-4DA5-AE81-69125818D422}" destId="{DD6B931E-0C50-4E5D-9C23-A54BEE63C7FF}" srcOrd="0" destOrd="3" presId="urn:microsoft.com/office/officeart/2005/8/layout/list1"/>
    <dgm:cxn modelId="{5BF0A2D4-4AB3-4840-8AEB-D02B1806ED04}" type="presOf" srcId="{77E2D015-0F74-4736-80FB-C3D566C50BBA}" destId="{27FC1D26-302C-4D9D-B375-37D8358B6C75}" srcOrd="1" destOrd="0" presId="urn:microsoft.com/office/officeart/2005/8/layout/list1"/>
    <dgm:cxn modelId="{FEB23ADC-426E-49F4-88E7-184E29A8F1D0}" type="presOf" srcId="{77E2D015-0F74-4736-80FB-C3D566C50BBA}" destId="{E3322B30-6801-4EF8-A7F3-5F5C88210BA2}" srcOrd="0" destOrd="0" presId="urn:microsoft.com/office/officeart/2005/8/layout/list1"/>
    <dgm:cxn modelId="{BC6484E2-64C8-41FC-A436-8A62C2629B12}" srcId="{EE09F8B0-C2F5-453C-A247-0286D83137DD}" destId="{77E2D015-0F74-4736-80FB-C3D566C50BBA}" srcOrd="0" destOrd="0" parTransId="{A1A486DD-2828-49E6-ACCD-3C63398356EE}" sibTransId="{0EFFC91E-5ECA-483A-BE41-5A097118ABA4}"/>
    <dgm:cxn modelId="{7AD9A3CF-20B4-4BA7-BF77-B72BF4E6096B}" type="presParOf" srcId="{4F9EDCCC-23CD-42A3-8D99-83936F641A7C}" destId="{F2E1D3CC-CF7E-495F-BF7B-5156F952A2FA}" srcOrd="0" destOrd="0" presId="urn:microsoft.com/office/officeart/2005/8/layout/list1"/>
    <dgm:cxn modelId="{965C306B-8B74-4806-86CC-06042AF41193}" type="presParOf" srcId="{F2E1D3CC-CF7E-495F-BF7B-5156F952A2FA}" destId="{E3322B30-6801-4EF8-A7F3-5F5C88210BA2}" srcOrd="0" destOrd="0" presId="urn:microsoft.com/office/officeart/2005/8/layout/list1"/>
    <dgm:cxn modelId="{8A805DA8-1F9F-425F-818A-6F250D901136}" type="presParOf" srcId="{F2E1D3CC-CF7E-495F-BF7B-5156F952A2FA}" destId="{27FC1D26-302C-4D9D-B375-37D8358B6C75}" srcOrd="1" destOrd="0" presId="urn:microsoft.com/office/officeart/2005/8/layout/list1"/>
    <dgm:cxn modelId="{8CA76C44-AC2E-489C-8E60-9D27283C4135}" type="presParOf" srcId="{4F9EDCCC-23CD-42A3-8D99-83936F641A7C}" destId="{B91929DF-3923-4117-A2D8-DB3EE5B23CEA}" srcOrd="1" destOrd="0" presId="urn:microsoft.com/office/officeart/2005/8/layout/list1"/>
    <dgm:cxn modelId="{15B3167C-B1D3-423F-96A5-06A97328C067}" type="presParOf" srcId="{4F9EDCCC-23CD-42A3-8D99-83936F641A7C}" destId="{DD6B931E-0C50-4E5D-9C23-A54BEE63C7F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0AA484-5E67-48E4-A2D0-45D631CAB1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BCA6131-2972-4CA1-9529-958E6E83D731}">
      <dgm:prSet/>
      <dgm:spPr/>
      <dgm:t>
        <a:bodyPr/>
        <a:lstStyle/>
        <a:p>
          <a:pPr>
            <a:lnSpc>
              <a:spcPct val="100000"/>
            </a:lnSpc>
          </a:pPr>
          <a:r>
            <a:rPr lang="en-GB"/>
            <a:t>Suggested by Hobbs</a:t>
          </a:r>
          <a:endParaRPr lang="en-US"/>
        </a:p>
      </dgm:t>
    </dgm:pt>
    <dgm:pt modelId="{25311994-D65A-487B-9B6F-1F107BC77940}" type="parTrans" cxnId="{BA1BDDD7-8BB5-4200-963B-9688BBDD32D2}">
      <dgm:prSet/>
      <dgm:spPr/>
      <dgm:t>
        <a:bodyPr/>
        <a:lstStyle/>
        <a:p>
          <a:endParaRPr lang="en-US"/>
        </a:p>
      </dgm:t>
    </dgm:pt>
    <dgm:pt modelId="{839694A0-14DD-4BD1-A8E4-75792222B07C}" type="sibTrans" cxnId="{BA1BDDD7-8BB5-4200-963B-9688BBDD32D2}">
      <dgm:prSet/>
      <dgm:spPr/>
      <dgm:t>
        <a:bodyPr/>
        <a:lstStyle/>
        <a:p>
          <a:endParaRPr lang="en-US"/>
        </a:p>
      </dgm:t>
    </dgm:pt>
    <dgm:pt modelId="{35AF90E6-BCDC-4E97-A2C2-5170937F3B5A}">
      <dgm:prSet/>
      <dgm:spPr/>
      <dgm:t>
        <a:bodyPr/>
        <a:lstStyle/>
        <a:p>
          <a:pPr>
            <a:lnSpc>
              <a:spcPct val="100000"/>
            </a:lnSpc>
          </a:pPr>
          <a:r>
            <a:rPr lang="en-GB"/>
            <a:t>Advocates metaethical theory of egotism</a:t>
          </a:r>
          <a:endParaRPr lang="en-US"/>
        </a:p>
      </dgm:t>
    </dgm:pt>
    <dgm:pt modelId="{DB9C2E2D-ABC7-44E3-8046-2266D073AF8C}" type="parTrans" cxnId="{6B2039A0-10B6-4814-A848-F1384EDB34AC}">
      <dgm:prSet/>
      <dgm:spPr/>
      <dgm:t>
        <a:bodyPr/>
        <a:lstStyle/>
        <a:p>
          <a:endParaRPr lang="en-US"/>
        </a:p>
      </dgm:t>
    </dgm:pt>
    <dgm:pt modelId="{48715EAC-ADCD-40A0-AF7E-B957A44FC72B}" type="sibTrans" cxnId="{6B2039A0-10B6-4814-A848-F1384EDB34AC}">
      <dgm:prSet/>
      <dgm:spPr/>
      <dgm:t>
        <a:bodyPr/>
        <a:lstStyle/>
        <a:p>
          <a:endParaRPr lang="en-US"/>
        </a:p>
      </dgm:t>
    </dgm:pt>
    <dgm:pt modelId="{8CE51D6C-0848-48A4-B7A8-CD7F813F10AA}">
      <dgm:prSet custT="1"/>
      <dgm:spPr/>
      <dgm:t>
        <a:bodyPr/>
        <a:lstStyle/>
        <a:p>
          <a:pPr>
            <a:lnSpc>
              <a:spcPct val="100000"/>
            </a:lnSpc>
          </a:pPr>
          <a:r>
            <a:rPr lang="en-GB" sz="2000" dirty="0"/>
            <a:t>i.e., all actions are selfishly motivated</a:t>
          </a:r>
          <a:endParaRPr lang="en-US" sz="2000" dirty="0"/>
        </a:p>
      </dgm:t>
    </dgm:pt>
    <dgm:pt modelId="{638B8001-EC59-4115-B6DF-BC65266AE704}" type="parTrans" cxnId="{98BE6B67-C95F-45A8-A7E8-2F85F92C05E9}">
      <dgm:prSet/>
      <dgm:spPr/>
      <dgm:t>
        <a:bodyPr/>
        <a:lstStyle/>
        <a:p>
          <a:endParaRPr lang="en-US"/>
        </a:p>
      </dgm:t>
    </dgm:pt>
    <dgm:pt modelId="{107B0E36-BC43-4758-97EA-27D58B0BC227}" type="sibTrans" cxnId="{98BE6B67-C95F-45A8-A7E8-2F85F92C05E9}">
      <dgm:prSet/>
      <dgm:spPr/>
      <dgm:t>
        <a:bodyPr/>
        <a:lstStyle/>
        <a:p>
          <a:endParaRPr lang="en-US"/>
        </a:p>
      </dgm:t>
    </dgm:pt>
    <dgm:pt modelId="{A9945D3A-6133-452F-B107-BAF956D5B674}">
      <dgm:prSet/>
      <dgm:spPr/>
      <dgm:t>
        <a:bodyPr/>
        <a:lstStyle/>
        <a:p>
          <a:pPr>
            <a:lnSpc>
              <a:spcPct val="100000"/>
            </a:lnSpc>
          </a:pPr>
          <a:r>
            <a:rPr lang="en-GB"/>
            <a:t>Better off in a world with moral rules than without</a:t>
          </a:r>
          <a:endParaRPr lang="en-US"/>
        </a:p>
      </dgm:t>
    </dgm:pt>
    <dgm:pt modelId="{4D7DDFBB-C7CA-45B0-8650-113FE999AB56}" type="parTrans" cxnId="{D28B3E2C-C0AA-4B7A-BFE9-A149AF5D0902}">
      <dgm:prSet/>
      <dgm:spPr/>
      <dgm:t>
        <a:bodyPr/>
        <a:lstStyle/>
        <a:p>
          <a:endParaRPr lang="en-US"/>
        </a:p>
      </dgm:t>
    </dgm:pt>
    <dgm:pt modelId="{7839E201-3301-4D72-9EF3-932C5AA11149}" type="sibTrans" cxnId="{D28B3E2C-C0AA-4B7A-BFE9-A149AF5D0902}">
      <dgm:prSet/>
      <dgm:spPr/>
      <dgm:t>
        <a:bodyPr/>
        <a:lstStyle/>
        <a:p>
          <a:endParaRPr lang="en-US"/>
        </a:p>
      </dgm:t>
    </dgm:pt>
    <dgm:pt modelId="{5B03E85A-B6E1-4FF6-8049-A3AFDB98E730}">
      <dgm:prSet custT="1"/>
      <dgm:spPr/>
      <dgm:t>
        <a:bodyPr/>
        <a:lstStyle/>
        <a:p>
          <a:pPr>
            <a:lnSpc>
              <a:spcPct val="100000"/>
            </a:lnSpc>
          </a:pPr>
          <a:r>
            <a:rPr lang="en-GB" sz="1600" dirty="0"/>
            <a:t>Otherwise, our property, families, lives would be at risk to the whims/selfish interests of others.</a:t>
          </a:r>
          <a:endParaRPr lang="en-US" sz="1600" dirty="0"/>
        </a:p>
      </dgm:t>
    </dgm:pt>
    <dgm:pt modelId="{8034D19F-70A8-4919-AB83-6D206A4266E8}" type="parTrans" cxnId="{DEDBFFDF-2D7B-4923-9B10-087B235FD68E}">
      <dgm:prSet/>
      <dgm:spPr/>
      <dgm:t>
        <a:bodyPr/>
        <a:lstStyle/>
        <a:p>
          <a:endParaRPr lang="en-US"/>
        </a:p>
      </dgm:t>
    </dgm:pt>
    <dgm:pt modelId="{2BCD1D5C-D293-42D3-AF0A-BA2C60DB9905}" type="sibTrans" cxnId="{DEDBFFDF-2D7B-4923-9B10-087B235FD68E}">
      <dgm:prSet/>
      <dgm:spPr/>
      <dgm:t>
        <a:bodyPr/>
        <a:lstStyle/>
        <a:p>
          <a:endParaRPr lang="en-US"/>
        </a:p>
      </dgm:t>
    </dgm:pt>
    <dgm:pt modelId="{1AF4C77F-C137-4F9D-8684-E5B41F3BA771}">
      <dgm:prSet/>
      <dgm:spPr/>
      <dgm:t>
        <a:bodyPr/>
        <a:lstStyle/>
        <a:p>
          <a:pPr>
            <a:lnSpc>
              <a:spcPct val="100000"/>
            </a:lnSpc>
          </a:pPr>
          <a:r>
            <a:rPr lang="en-GB"/>
            <a:t>Adopt rules for our own safety</a:t>
          </a:r>
          <a:endParaRPr lang="en-US"/>
        </a:p>
      </dgm:t>
    </dgm:pt>
    <dgm:pt modelId="{508304DD-CDDB-4902-BBA2-683496EEBCEF}" type="parTrans" cxnId="{581B8E41-3A8A-4409-89D8-6DA0B34C771B}">
      <dgm:prSet/>
      <dgm:spPr/>
      <dgm:t>
        <a:bodyPr/>
        <a:lstStyle/>
        <a:p>
          <a:endParaRPr lang="en-US"/>
        </a:p>
      </dgm:t>
    </dgm:pt>
    <dgm:pt modelId="{492609A5-CA21-4125-99FC-6961A5ABE1CB}" type="sibTrans" cxnId="{581B8E41-3A8A-4409-89D8-6DA0B34C771B}">
      <dgm:prSet/>
      <dgm:spPr/>
      <dgm:t>
        <a:bodyPr/>
        <a:lstStyle/>
        <a:p>
          <a:endParaRPr lang="en-US"/>
        </a:p>
      </dgm:t>
    </dgm:pt>
    <dgm:pt modelId="{AF0FA343-1676-4DDA-A809-DD77AC54CC0E}" type="pres">
      <dgm:prSet presAssocID="{750AA484-5E67-48E4-A2D0-45D631CAB12E}" presName="root" presStyleCnt="0">
        <dgm:presLayoutVars>
          <dgm:dir/>
          <dgm:resizeHandles val="exact"/>
        </dgm:presLayoutVars>
      </dgm:prSet>
      <dgm:spPr/>
    </dgm:pt>
    <dgm:pt modelId="{F4463870-D7DB-4A05-BF5C-B9FF67F45709}" type="pres">
      <dgm:prSet presAssocID="{3BCA6131-2972-4CA1-9529-958E6E83D731}" presName="compNode" presStyleCnt="0"/>
      <dgm:spPr/>
    </dgm:pt>
    <dgm:pt modelId="{64D488B2-9E11-490E-815E-BFDDA4D83D58}" type="pres">
      <dgm:prSet presAssocID="{3BCA6131-2972-4CA1-9529-958E6E83D731}" presName="bgRect" presStyleLbl="bgShp" presStyleIdx="0" presStyleCnt="4"/>
      <dgm:spPr/>
    </dgm:pt>
    <dgm:pt modelId="{19CA7CD9-61BE-4EBA-B3EB-D90FED3AF94C}" type="pres">
      <dgm:prSet presAssocID="{3BCA6131-2972-4CA1-9529-958E6E83D7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rror"/>
        </a:ext>
      </dgm:extLst>
    </dgm:pt>
    <dgm:pt modelId="{248A015C-DFA1-45FC-9B6D-D31F9A5A2106}" type="pres">
      <dgm:prSet presAssocID="{3BCA6131-2972-4CA1-9529-958E6E83D731}" presName="spaceRect" presStyleCnt="0"/>
      <dgm:spPr/>
    </dgm:pt>
    <dgm:pt modelId="{D7E91185-B3AB-4681-B81D-5F068489FFF8}" type="pres">
      <dgm:prSet presAssocID="{3BCA6131-2972-4CA1-9529-958E6E83D731}" presName="parTx" presStyleLbl="revTx" presStyleIdx="0" presStyleCnt="6">
        <dgm:presLayoutVars>
          <dgm:chMax val="0"/>
          <dgm:chPref val="0"/>
        </dgm:presLayoutVars>
      </dgm:prSet>
      <dgm:spPr/>
    </dgm:pt>
    <dgm:pt modelId="{18F1FC97-CB3A-4D60-9B68-B95DF786C715}" type="pres">
      <dgm:prSet presAssocID="{839694A0-14DD-4BD1-A8E4-75792222B07C}" presName="sibTrans" presStyleCnt="0"/>
      <dgm:spPr/>
    </dgm:pt>
    <dgm:pt modelId="{0E6B1748-C663-42CD-A4AA-030DC7A721ED}" type="pres">
      <dgm:prSet presAssocID="{35AF90E6-BCDC-4E97-A2C2-5170937F3B5A}" presName="compNode" presStyleCnt="0"/>
      <dgm:spPr/>
    </dgm:pt>
    <dgm:pt modelId="{E16E2962-B020-4491-BD87-A771371CAF2A}" type="pres">
      <dgm:prSet presAssocID="{35AF90E6-BCDC-4E97-A2C2-5170937F3B5A}" presName="bgRect" presStyleLbl="bgShp" presStyleIdx="1" presStyleCnt="4"/>
      <dgm:spPr/>
    </dgm:pt>
    <dgm:pt modelId="{7450318C-1823-4A83-B1C7-0B2ECDA0E25A}" type="pres">
      <dgm:prSet presAssocID="{35AF90E6-BCDC-4E97-A2C2-5170937F3B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sion"/>
        </a:ext>
      </dgm:extLst>
    </dgm:pt>
    <dgm:pt modelId="{5C2ADBEF-5309-43A5-860B-AEA556F51C44}" type="pres">
      <dgm:prSet presAssocID="{35AF90E6-BCDC-4E97-A2C2-5170937F3B5A}" presName="spaceRect" presStyleCnt="0"/>
      <dgm:spPr/>
    </dgm:pt>
    <dgm:pt modelId="{62DE046C-6E04-4C0A-BF8F-DD7D03A05F6F}" type="pres">
      <dgm:prSet presAssocID="{35AF90E6-BCDC-4E97-A2C2-5170937F3B5A}" presName="parTx" presStyleLbl="revTx" presStyleIdx="1" presStyleCnt="6">
        <dgm:presLayoutVars>
          <dgm:chMax val="0"/>
          <dgm:chPref val="0"/>
        </dgm:presLayoutVars>
      </dgm:prSet>
      <dgm:spPr/>
    </dgm:pt>
    <dgm:pt modelId="{0AE2A7F7-83C4-45F8-84A5-AE58FBAC7DAB}" type="pres">
      <dgm:prSet presAssocID="{35AF90E6-BCDC-4E97-A2C2-5170937F3B5A}" presName="desTx" presStyleLbl="revTx" presStyleIdx="2" presStyleCnt="6">
        <dgm:presLayoutVars/>
      </dgm:prSet>
      <dgm:spPr/>
    </dgm:pt>
    <dgm:pt modelId="{2982FA97-5072-4094-901D-C9634374930C}" type="pres">
      <dgm:prSet presAssocID="{48715EAC-ADCD-40A0-AF7E-B957A44FC72B}" presName="sibTrans" presStyleCnt="0"/>
      <dgm:spPr/>
    </dgm:pt>
    <dgm:pt modelId="{4E860CEC-6DCC-49F9-B733-28DE10F536ED}" type="pres">
      <dgm:prSet presAssocID="{A9945D3A-6133-452F-B107-BAF956D5B674}" presName="compNode" presStyleCnt="0"/>
      <dgm:spPr/>
    </dgm:pt>
    <dgm:pt modelId="{3600933A-7C1E-450B-862C-BCA96A583D6B}" type="pres">
      <dgm:prSet presAssocID="{A9945D3A-6133-452F-B107-BAF956D5B674}" presName="bgRect" presStyleLbl="bgShp" presStyleIdx="2" presStyleCnt="4"/>
      <dgm:spPr/>
    </dgm:pt>
    <dgm:pt modelId="{46E3FF6F-2C46-4D1C-9734-1485ED613DB4}" type="pres">
      <dgm:prSet presAssocID="{A9945D3A-6133-452F-B107-BAF956D5B6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lth"/>
        </a:ext>
      </dgm:extLst>
    </dgm:pt>
    <dgm:pt modelId="{7D5D02C2-4BC0-4E0D-BA69-7FC5168B2329}" type="pres">
      <dgm:prSet presAssocID="{A9945D3A-6133-452F-B107-BAF956D5B674}" presName="spaceRect" presStyleCnt="0"/>
      <dgm:spPr/>
    </dgm:pt>
    <dgm:pt modelId="{309A2052-DA2B-4DA3-AEC5-0D24E99566C8}" type="pres">
      <dgm:prSet presAssocID="{A9945D3A-6133-452F-B107-BAF956D5B674}" presName="parTx" presStyleLbl="revTx" presStyleIdx="3" presStyleCnt="6">
        <dgm:presLayoutVars>
          <dgm:chMax val="0"/>
          <dgm:chPref val="0"/>
        </dgm:presLayoutVars>
      </dgm:prSet>
      <dgm:spPr/>
    </dgm:pt>
    <dgm:pt modelId="{5939FC04-4B8A-4FD3-926D-6A5071C6C80A}" type="pres">
      <dgm:prSet presAssocID="{A9945D3A-6133-452F-B107-BAF956D5B674}" presName="desTx" presStyleLbl="revTx" presStyleIdx="4" presStyleCnt="6">
        <dgm:presLayoutVars/>
      </dgm:prSet>
      <dgm:spPr/>
    </dgm:pt>
    <dgm:pt modelId="{7A3774FC-FC1B-4C12-9D39-BBC22D5AD9BE}" type="pres">
      <dgm:prSet presAssocID="{7839E201-3301-4D72-9EF3-932C5AA11149}" presName="sibTrans" presStyleCnt="0"/>
      <dgm:spPr/>
    </dgm:pt>
    <dgm:pt modelId="{E24FF470-11D4-46F6-8B54-F825A29A2AF3}" type="pres">
      <dgm:prSet presAssocID="{1AF4C77F-C137-4F9D-8684-E5B41F3BA771}" presName="compNode" presStyleCnt="0"/>
      <dgm:spPr/>
    </dgm:pt>
    <dgm:pt modelId="{3358B904-99A1-4F3F-83E9-9763BB4C4D9B}" type="pres">
      <dgm:prSet presAssocID="{1AF4C77F-C137-4F9D-8684-E5B41F3BA771}" presName="bgRect" presStyleLbl="bgShp" presStyleIdx="3" presStyleCnt="4"/>
      <dgm:spPr/>
    </dgm:pt>
    <dgm:pt modelId="{BBFD6C03-37F6-4FCF-A963-0FB9973EDF0A}" type="pres">
      <dgm:prSet presAssocID="{1AF4C77F-C137-4F9D-8684-E5B41F3BA7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anslate"/>
        </a:ext>
      </dgm:extLst>
    </dgm:pt>
    <dgm:pt modelId="{C3B10F9E-B366-4F03-B660-8A954D7A9382}" type="pres">
      <dgm:prSet presAssocID="{1AF4C77F-C137-4F9D-8684-E5B41F3BA771}" presName="spaceRect" presStyleCnt="0"/>
      <dgm:spPr/>
    </dgm:pt>
    <dgm:pt modelId="{8D37620B-1B87-4962-B693-2911E5B5F5CE}" type="pres">
      <dgm:prSet presAssocID="{1AF4C77F-C137-4F9D-8684-E5B41F3BA771}" presName="parTx" presStyleLbl="revTx" presStyleIdx="5" presStyleCnt="6">
        <dgm:presLayoutVars>
          <dgm:chMax val="0"/>
          <dgm:chPref val="0"/>
        </dgm:presLayoutVars>
      </dgm:prSet>
      <dgm:spPr/>
    </dgm:pt>
  </dgm:ptLst>
  <dgm:cxnLst>
    <dgm:cxn modelId="{4F676B06-678C-47B5-B869-CA29DBA67070}" type="presOf" srcId="{3BCA6131-2972-4CA1-9529-958E6E83D731}" destId="{D7E91185-B3AB-4681-B81D-5F068489FFF8}" srcOrd="0" destOrd="0" presId="urn:microsoft.com/office/officeart/2018/2/layout/IconVerticalSolidList"/>
    <dgm:cxn modelId="{3857F617-E30F-4161-80CD-BDFF07C24459}" type="presOf" srcId="{1AF4C77F-C137-4F9D-8684-E5B41F3BA771}" destId="{8D37620B-1B87-4962-B693-2911E5B5F5CE}" srcOrd="0" destOrd="0" presId="urn:microsoft.com/office/officeart/2018/2/layout/IconVerticalSolidList"/>
    <dgm:cxn modelId="{D28B3E2C-C0AA-4B7A-BFE9-A149AF5D0902}" srcId="{750AA484-5E67-48E4-A2D0-45D631CAB12E}" destId="{A9945D3A-6133-452F-B107-BAF956D5B674}" srcOrd="2" destOrd="0" parTransId="{4D7DDFBB-C7CA-45B0-8650-113FE999AB56}" sibTransId="{7839E201-3301-4D72-9EF3-932C5AA11149}"/>
    <dgm:cxn modelId="{F259DA3A-CAC9-4852-8A23-335024EE3FC3}" type="presOf" srcId="{5B03E85A-B6E1-4FF6-8049-A3AFDB98E730}" destId="{5939FC04-4B8A-4FD3-926D-6A5071C6C80A}" srcOrd="0" destOrd="0" presId="urn:microsoft.com/office/officeart/2018/2/layout/IconVerticalSolidList"/>
    <dgm:cxn modelId="{8231AB3F-1912-4AF6-994E-B7B12D8A8774}" type="presOf" srcId="{8CE51D6C-0848-48A4-B7A8-CD7F813F10AA}" destId="{0AE2A7F7-83C4-45F8-84A5-AE58FBAC7DAB}" srcOrd="0" destOrd="0" presId="urn:microsoft.com/office/officeart/2018/2/layout/IconVerticalSolidList"/>
    <dgm:cxn modelId="{581B8E41-3A8A-4409-89D8-6DA0B34C771B}" srcId="{750AA484-5E67-48E4-A2D0-45D631CAB12E}" destId="{1AF4C77F-C137-4F9D-8684-E5B41F3BA771}" srcOrd="3" destOrd="0" parTransId="{508304DD-CDDB-4902-BBA2-683496EEBCEF}" sibTransId="{492609A5-CA21-4125-99FC-6961A5ABE1CB}"/>
    <dgm:cxn modelId="{98BE6B67-C95F-45A8-A7E8-2F85F92C05E9}" srcId="{35AF90E6-BCDC-4E97-A2C2-5170937F3B5A}" destId="{8CE51D6C-0848-48A4-B7A8-CD7F813F10AA}" srcOrd="0" destOrd="0" parTransId="{638B8001-EC59-4115-B6DF-BC65266AE704}" sibTransId="{107B0E36-BC43-4758-97EA-27D58B0BC227}"/>
    <dgm:cxn modelId="{8D868279-AC5C-4CB5-89E0-0F0D4D23BFB1}" type="presOf" srcId="{A9945D3A-6133-452F-B107-BAF956D5B674}" destId="{309A2052-DA2B-4DA3-AEC5-0D24E99566C8}" srcOrd="0" destOrd="0" presId="urn:microsoft.com/office/officeart/2018/2/layout/IconVerticalSolidList"/>
    <dgm:cxn modelId="{6B2039A0-10B6-4814-A848-F1384EDB34AC}" srcId="{750AA484-5E67-48E4-A2D0-45D631CAB12E}" destId="{35AF90E6-BCDC-4E97-A2C2-5170937F3B5A}" srcOrd="1" destOrd="0" parTransId="{DB9C2E2D-ABC7-44E3-8046-2266D073AF8C}" sibTransId="{48715EAC-ADCD-40A0-AF7E-B957A44FC72B}"/>
    <dgm:cxn modelId="{BA1BDDD7-8BB5-4200-963B-9688BBDD32D2}" srcId="{750AA484-5E67-48E4-A2D0-45D631CAB12E}" destId="{3BCA6131-2972-4CA1-9529-958E6E83D731}" srcOrd="0" destOrd="0" parTransId="{25311994-D65A-487B-9B6F-1F107BC77940}" sibTransId="{839694A0-14DD-4BD1-A8E4-75792222B07C}"/>
    <dgm:cxn modelId="{784F3CDA-7566-4320-8BEB-37E3CB83ABDC}" type="presOf" srcId="{750AA484-5E67-48E4-A2D0-45D631CAB12E}" destId="{AF0FA343-1676-4DDA-A809-DD77AC54CC0E}" srcOrd="0" destOrd="0" presId="urn:microsoft.com/office/officeart/2018/2/layout/IconVerticalSolidList"/>
    <dgm:cxn modelId="{DEDBFFDF-2D7B-4923-9B10-087B235FD68E}" srcId="{A9945D3A-6133-452F-B107-BAF956D5B674}" destId="{5B03E85A-B6E1-4FF6-8049-A3AFDB98E730}" srcOrd="0" destOrd="0" parTransId="{8034D19F-70A8-4919-AB83-6D206A4266E8}" sibTransId="{2BCD1D5C-D293-42D3-AF0A-BA2C60DB9905}"/>
    <dgm:cxn modelId="{4E72F2E9-E9B6-48A3-BCE8-D1B7E8772EFC}" type="presOf" srcId="{35AF90E6-BCDC-4E97-A2C2-5170937F3B5A}" destId="{62DE046C-6E04-4C0A-BF8F-DD7D03A05F6F}" srcOrd="0" destOrd="0" presId="urn:microsoft.com/office/officeart/2018/2/layout/IconVerticalSolidList"/>
    <dgm:cxn modelId="{A36266C4-DDEC-4D7B-BB93-14BFFAE3FB0A}" type="presParOf" srcId="{AF0FA343-1676-4DDA-A809-DD77AC54CC0E}" destId="{F4463870-D7DB-4A05-BF5C-B9FF67F45709}" srcOrd="0" destOrd="0" presId="urn:microsoft.com/office/officeart/2018/2/layout/IconVerticalSolidList"/>
    <dgm:cxn modelId="{2B493BD9-8ECE-4FBC-8083-FD8CF4A6EE1C}" type="presParOf" srcId="{F4463870-D7DB-4A05-BF5C-B9FF67F45709}" destId="{64D488B2-9E11-490E-815E-BFDDA4D83D58}" srcOrd="0" destOrd="0" presId="urn:microsoft.com/office/officeart/2018/2/layout/IconVerticalSolidList"/>
    <dgm:cxn modelId="{7D413384-B044-49B1-993F-F38AE202A27D}" type="presParOf" srcId="{F4463870-D7DB-4A05-BF5C-B9FF67F45709}" destId="{19CA7CD9-61BE-4EBA-B3EB-D90FED3AF94C}" srcOrd="1" destOrd="0" presId="urn:microsoft.com/office/officeart/2018/2/layout/IconVerticalSolidList"/>
    <dgm:cxn modelId="{E9896460-D571-4899-8E6E-10DCF7672005}" type="presParOf" srcId="{F4463870-D7DB-4A05-BF5C-B9FF67F45709}" destId="{248A015C-DFA1-45FC-9B6D-D31F9A5A2106}" srcOrd="2" destOrd="0" presId="urn:microsoft.com/office/officeart/2018/2/layout/IconVerticalSolidList"/>
    <dgm:cxn modelId="{0ED7B7EC-EB37-45B2-A701-48D1E505D92B}" type="presParOf" srcId="{F4463870-D7DB-4A05-BF5C-B9FF67F45709}" destId="{D7E91185-B3AB-4681-B81D-5F068489FFF8}" srcOrd="3" destOrd="0" presId="urn:microsoft.com/office/officeart/2018/2/layout/IconVerticalSolidList"/>
    <dgm:cxn modelId="{2B18B312-650C-4A5B-91C4-712F4E0F3ED6}" type="presParOf" srcId="{AF0FA343-1676-4DDA-A809-DD77AC54CC0E}" destId="{18F1FC97-CB3A-4D60-9B68-B95DF786C715}" srcOrd="1" destOrd="0" presId="urn:microsoft.com/office/officeart/2018/2/layout/IconVerticalSolidList"/>
    <dgm:cxn modelId="{14536EC8-D8B2-4EDB-ADB8-1A020F5B5BF7}" type="presParOf" srcId="{AF0FA343-1676-4DDA-A809-DD77AC54CC0E}" destId="{0E6B1748-C663-42CD-A4AA-030DC7A721ED}" srcOrd="2" destOrd="0" presId="urn:microsoft.com/office/officeart/2018/2/layout/IconVerticalSolidList"/>
    <dgm:cxn modelId="{845F5E20-E977-48CE-96F2-E02DD75E1AD6}" type="presParOf" srcId="{0E6B1748-C663-42CD-A4AA-030DC7A721ED}" destId="{E16E2962-B020-4491-BD87-A771371CAF2A}" srcOrd="0" destOrd="0" presId="urn:microsoft.com/office/officeart/2018/2/layout/IconVerticalSolidList"/>
    <dgm:cxn modelId="{05895EEE-3D87-4AD8-87B0-69F8F0653015}" type="presParOf" srcId="{0E6B1748-C663-42CD-A4AA-030DC7A721ED}" destId="{7450318C-1823-4A83-B1C7-0B2ECDA0E25A}" srcOrd="1" destOrd="0" presId="urn:microsoft.com/office/officeart/2018/2/layout/IconVerticalSolidList"/>
    <dgm:cxn modelId="{9FE2FE8B-28A9-4930-B367-E282255DBF87}" type="presParOf" srcId="{0E6B1748-C663-42CD-A4AA-030DC7A721ED}" destId="{5C2ADBEF-5309-43A5-860B-AEA556F51C44}" srcOrd="2" destOrd="0" presId="urn:microsoft.com/office/officeart/2018/2/layout/IconVerticalSolidList"/>
    <dgm:cxn modelId="{CDD53F2B-68AF-4EE1-94BF-BDDB066532D0}" type="presParOf" srcId="{0E6B1748-C663-42CD-A4AA-030DC7A721ED}" destId="{62DE046C-6E04-4C0A-BF8F-DD7D03A05F6F}" srcOrd="3" destOrd="0" presId="urn:microsoft.com/office/officeart/2018/2/layout/IconVerticalSolidList"/>
    <dgm:cxn modelId="{28AFFC4D-91C9-4993-9708-5856C36F1F7F}" type="presParOf" srcId="{0E6B1748-C663-42CD-A4AA-030DC7A721ED}" destId="{0AE2A7F7-83C4-45F8-84A5-AE58FBAC7DAB}" srcOrd="4" destOrd="0" presId="urn:microsoft.com/office/officeart/2018/2/layout/IconVerticalSolidList"/>
    <dgm:cxn modelId="{39C874AF-7BB8-4026-AB9E-ECA5527C8CD9}" type="presParOf" srcId="{AF0FA343-1676-4DDA-A809-DD77AC54CC0E}" destId="{2982FA97-5072-4094-901D-C9634374930C}" srcOrd="3" destOrd="0" presId="urn:microsoft.com/office/officeart/2018/2/layout/IconVerticalSolidList"/>
    <dgm:cxn modelId="{B08342C4-F896-467B-B14D-221B3FFAFBA0}" type="presParOf" srcId="{AF0FA343-1676-4DDA-A809-DD77AC54CC0E}" destId="{4E860CEC-6DCC-49F9-B733-28DE10F536ED}" srcOrd="4" destOrd="0" presId="urn:microsoft.com/office/officeart/2018/2/layout/IconVerticalSolidList"/>
    <dgm:cxn modelId="{DE4F52E8-6D75-4A6D-BE14-51B5B77C4724}" type="presParOf" srcId="{4E860CEC-6DCC-49F9-B733-28DE10F536ED}" destId="{3600933A-7C1E-450B-862C-BCA96A583D6B}" srcOrd="0" destOrd="0" presId="urn:microsoft.com/office/officeart/2018/2/layout/IconVerticalSolidList"/>
    <dgm:cxn modelId="{EB004050-53D2-4016-BF9F-6B9E5597E3D6}" type="presParOf" srcId="{4E860CEC-6DCC-49F9-B733-28DE10F536ED}" destId="{46E3FF6F-2C46-4D1C-9734-1485ED613DB4}" srcOrd="1" destOrd="0" presId="urn:microsoft.com/office/officeart/2018/2/layout/IconVerticalSolidList"/>
    <dgm:cxn modelId="{CE896944-BA42-4F86-BFBD-B625F9458AEC}" type="presParOf" srcId="{4E860CEC-6DCC-49F9-B733-28DE10F536ED}" destId="{7D5D02C2-4BC0-4E0D-BA69-7FC5168B2329}" srcOrd="2" destOrd="0" presId="urn:microsoft.com/office/officeart/2018/2/layout/IconVerticalSolidList"/>
    <dgm:cxn modelId="{6A57AC44-0E0A-4FE9-9847-A8FFE082F42A}" type="presParOf" srcId="{4E860CEC-6DCC-49F9-B733-28DE10F536ED}" destId="{309A2052-DA2B-4DA3-AEC5-0D24E99566C8}" srcOrd="3" destOrd="0" presId="urn:microsoft.com/office/officeart/2018/2/layout/IconVerticalSolidList"/>
    <dgm:cxn modelId="{C18BBC88-7805-4BF5-8330-AC9F1D9FB249}" type="presParOf" srcId="{4E860CEC-6DCC-49F9-B733-28DE10F536ED}" destId="{5939FC04-4B8A-4FD3-926D-6A5071C6C80A}" srcOrd="4" destOrd="0" presId="urn:microsoft.com/office/officeart/2018/2/layout/IconVerticalSolidList"/>
    <dgm:cxn modelId="{7A177EAC-B661-48E2-AE48-725F8C6D920E}" type="presParOf" srcId="{AF0FA343-1676-4DDA-A809-DD77AC54CC0E}" destId="{7A3774FC-FC1B-4C12-9D39-BBC22D5AD9BE}" srcOrd="5" destOrd="0" presId="urn:microsoft.com/office/officeart/2018/2/layout/IconVerticalSolidList"/>
    <dgm:cxn modelId="{4207E5D1-3B53-4DA8-B1B6-0329C764AC32}" type="presParOf" srcId="{AF0FA343-1676-4DDA-A809-DD77AC54CC0E}" destId="{E24FF470-11D4-46F6-8B54-F825A29A2AF3}" srcOrd="6" destOrd="0" presId="urn:microsoft.com/office/officeart/2018/2/layout/IconVerticalSolidList"/>
    <dgm:cxn modelId="{A7E3BD16-5949-4C72-A95A-68F56E7316B2}" type="presParOf" srcId="{E24FF470-11D4-46F6-8B54-F825A29A2AF3}" destId="{3358B904-99A1-4F3F-83E9-9763BB4C4D9B}" srcOrd="0" destOrd="0" presId="urn:microsoft.com/office/officeart/2018/2/layout/IconVerticalSolidList"/>
    <dgm:cxn modelId="{E5BBBC16-6CEA-4286-B46F-A81AC0705BF3}" type="presParOf" srcId="{E24FF470-11D4-46F6-8B54-F825A29A2AF3}" destId="{BBFD6C03-37F6-4FCF-A963-0FB9973EDF0A}" srcOrd="1" destOrd="0" presId="urn:microsoft.com/office/officeart/2018/2/layout/IconVerticalSolidList"/>
    <dgm:cxn modelId="{0E9FEB92-883D-45E4-AACE-A683EB7E5BC9}" type="presParOf" srcId="{E24FF470-11D4-46F6-8B54-F825A29A2AF3}" destId="{C3B10F9E-B366-4F03-B660-8A954D7A9382}" srcOrd="2" destOrd="0" presId="urn:microsoft.com/office/officeart/2018/2/layout/IconVerticalSolidList"/>
    <dgm:cxn modelId="{BEDC92D1-3EF6-4208-AC81-41192F4CEB31}" type="presParOf" srcId="{E24FF470-11D4-46F6-8B54-F825A29A2AF3}" destId="{8D37620B-1B87-4962-B693-2911E5B5F5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4673CC-A280-4A32-B18F-251D6420680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6EB195-9FBC-4B30-983C-66EA28726F6C}">
      <dgm:prSet/>
      <dgm:spPr/>
      <dgm:t>
        <a:bodyPr/>
        <a:lstStyle/>
        <a:p>
          <a:r>
            <a:rPr lang="en-GB"/>
            <a:t>Wiener believed that in order to 'flourish’:</a:t>
          </a:r>
          <a:endParaRPr lang="en-US"/>
        </a:p>
      </dgm:t>
    </dgm:pt>
    <dgm:pt modelId="{6AFC9E0A-B937-4D34-BCE6-FDF87E444E9E}" type="parTrans" cxnId="{E179DDA1-0685-420F-908C-38315DCB64DE}">
      <dgm:prSet/>
      <dgm:spPr/>
      <dgm:t>
        <a:bodyPr/>
        <a:lstStyle/>
        <a:p>
          <a:endParaRPr lang="en-US"/>
        </a:p>
      </dgm:t>
    </dgm:pt>
    <dgm:pt modelId="{EC43ED3C-99BE-40AD-93D7-5F9974FE7A8D}" type="sibTrans" cxnId="{E179DDA1-0685-420F-908C-38315DCB64DE}">
      <dgm:prSet/>
      <dgm:spPr/>
      <dgm:t>
        <a:bodyPr/>
        <a:lstStyle/>
        <a:p>
          <a:endParaRPr lang="en-US"/>
        </a:p>
      </dgm:t>
    </dgm:pt>
    <dgm:pt modelId="{75EC2585-FFC6-4E39-B831-E000FEAE9CA5}">
      <dgm:prSet/>
      <dgm:spPr/>
      <dgm:t>
        <a:bodyPr/>
        <a:lstStyle/>
        <a:p>
          <a:r>
            <a:rPr lang="en-GB"/>
            <a:t>Maximize their potential as intelligent, decision-making beings</a:t>
          </a:r>
          <a:endParaRPr lang="en-US"/>
        </a:p>
      </dgm:t>
    </dgm:pt>
    <dgm:pt modelId="{FD090605-1B99-4F90-82A1-FA28554B6B2E}" type="parTrans" cxnId="{E83056BB-EDD5-4D93-AFFB-5DE2960B91E0}">
      <dgm:prSet/>
      <dgm:spPr/>
      <dgm:t>
        <a:bodyPr/>
        <a:lstStyle/>
        <a:p>
          <a:endParaRPr lang="en-US"/>
        </a:p>
      </dgm:t>
    </dgm:pt>
    <dgm:pt modelId="{5CD5CF3F-6E40-4C5A-A1A5-1B2BE06730A0}" type="sibTrans" cxnId="{E83056BB-EDD5-4D93-AFFB-5DE2960B91E0}">
      <dgm:prSet/>
      <dgm:spPr/>
      <dgm:t>
        <a:bodyPr/>
        <a:lstStyle/>
        <a:p>
          <a:endParaRPr lang="en-US"/>
        </a:p>
      </dgm:t>
    </dgm:pt>
    <dgm:pt modelId="{95D18F65-8C8C-40E7-887B-87E49082BAD8}">
      <dgm:prSet/>
      <dgm:spPr/>
      <dgm:t>
        <a:bodyPr/>
        <a:lstStyle/>
        <a:p>
          <a:r>
            <a:rPr lang="en-GB"/>
            <a:t>Because of various levels of talent and ability each person achievements will be different.</a:t>
          </a:r>
          <a:endParaRPr lang="en-US"/>
        </a:p>
      </dgm:t>
    </dgm:pt>
    <dgm:pt modelId="{11994B40-FF8D-4DA5-BCEF-85F67779E1E8}" type="parTrans" cxnId="{93677BB3-7074-45C4-A3E1-62A65A0CD72F}">
      <dgm:prSet/>
      <dgm:spPr/>
      <dgm:t>
        <a:bodyPr/>
        <a:lstStyle/>
        <a:p>
          <a:endParaRPr lang="en-US"/>
        </a:p>
      </dgm:t>
    </dgm:pt>
    <dgm:pt modelId="{24659EAC-4002-423D-82C4-69C7AC1E9014}" type="sibTrans" cxnId="{93677BB3-7074-45C4-A3E1-62A65A0CD72F}">
      <dgm:prSet/>
      <dgm:spPr/>
      <dgm:t>
        <a:bodyPr/>
        <a:lstStyle/>
        <a:p>
          <a:endParaRPr lang="en-US"/>
        </a:p>
      </dgm:t>
    </dgm:pt>
    <dgm:pt modelId="{29DF4368-2F1B-493D-B633-2EA1F7E83919}">
      <dgm:prSet/>
      <dgm:spPr/>
      <dgm:t>
        <a:bodyPr/>
        <a:lstStyle/>
        <a:p>
          <a:r>
            <a:rPr lang="en-GB"/>
            <a:t>Engage in creative and flexible actions</a:t>
          </a:r>
          <a:endParaRPr lang="en-US"/>
        </a:p>
      </dgm:t>
    </dgm:pt>
    <dgm:pt modelId="{705768CE-5455-4F3C-B9B7-47F5CD7A187B}" type="parTrans" cxnId="{718DCAC2-601C-40F6-9AFA-B005637B6900}">
      <dgm:prSet/>
      <dgm:spPr/>
      <dgm:t>
        <a:bodyPr/>
        <a:lstStyle/>
        <a:p>
          <a:endParaRPr lang="en-US"/>
        </a:p>
      </dgm:t>
    </dgm:pt>
    <dgm:pt modelId="{C3517708-2AC5-4867-A19A-135938083F61}" type="sibTrans" cxnId="{718DCAC2-601C-40F6-9AFA-B005637B6900}">
      <dgm:prSet/>
      <dgm:spPr/>
      <dgm:t>
        <a:bodyPr/>
        <a:lstStyle/>
        <a:p>
          <a:endParaRPr lang="en-US"/>
        </a:p>
      </dgm:t>
    </dgm:pt>
    <dgm:pt modelId="{00B4FAFC-1996-47FF-94C4-99145581C09A}">
      <dgm:prSet/>
      <dgm:spPr/>
      <dgm:t>
        <a:bodyPr/>
        <a:lstStyle/>
        <a:p>
          <a:r>
            <a:rPr lang="en-GB"/>
            <a:t>This led him to define the "great principles of justice":</a:t>
          </a:r>
          <a:endParaRPr lang="en-US"/>
        </a:p>
      </dgm:t>
    </dgm:pt>
    <dgm:pt modelId="{F26EBD8C-84AA-4D5B-B9E0-EFDADA5B6D0C}" type="parTrans" cxnId="{502947B2-90FE-4DE2-BCE7-D70A22A71507}">
      <dgm:prSet/>
      <dgm:spPr/>
      <dgm:t>
        <a:bodyPr/>
        <a:lstStyle/>
        <a:p>
          <a:endParaRPr lang="en-US"/>
        </a:p>
      </dgm:t>
    </dgm:pt>
    <dgm:pt modelId="{A4DA5020-BF15-4F21-BD72-6189B301496B}" type="sibTrans" cxnId="{502947B2-90FE-4DE2-BCE7-D70A22A71507}">
      <dgm:prSet/>
      <dgm:spPr/>
      <dgm:t>
        <a:bodyPr/>
        <a:lstStyle/>
        <a:p>
          <a:endParaRPr lang="en-US"/>
        </a:p>
      </dgm:t>
    </dgm:pt>
    <dgm:pt modelId="{1D107F8D-1A58-4A08-A8FD-B80B42670C23}">
      <dgm:prSet/>
      <dgm:spPr/>
      <dgm:t>
        <a:bodyPr/>
        <a:lstStyle/>
        <a:p>
          <a:r>
            <a:rPr lang="en-GB" dirty="0"/>
            <a:t>See next slide…	</a:t>
          </a:r>
          <a:endParaRPr lang="en-US" dirty="0"/>
        </a:p>
      </dgm:t>
    </dgm:pt>
    <dgm:pt modelId="{A89E15D1-FDBA-4131-813C-AD31252351B8}" type="parTrans" cxnId="{EE1049B4-1AFA-47DB-AF48-868BE91D3132}">
      <dgm:prSet/>
      <dgm:spPr/>
      <dgm:t>
        <a:bodyPr/>
        <a:lstStyle/>
        <a:p>
          <a:endParaRPr lang="en-US"/>
        </a:p>
      </dgm:t>
    </dgm:pt>
    <dgm:pt modelId="{DDC315DB-AB89-4B38-8DF6-5256307A6955}" type="sibTrans" cxnId="{EE1049B4-1AFA-47DB-AF48-868BE91D3132}">
      <dgm:prSet/>
      <dgm:spPr/>
      <dgm:t>
        <a:bodyPr/>
        <a:lstStyle/>
        <a:p>
          <a:endParaRPr lang="en-US"/>
        </a:p>
      </dgm:t>
    </dgm:pt>
    <dgm:pt modelId="{9A19BEB0-BD4B-4F9D-AB61-52A194129820}" type="pres">
      <dgm:prSet presAssocID="{B14673CC-A280-4A32-B18F-251D6420680F}" presName="linear" presStyleCnt="0">
        <dgm:presLayoutVars>
          <dgm:animLvl val="lvl"/>
          <dgm:resizeHandles val="exact"/>
        </dgm:presLayoutVars>
      </dgm:prSet>
      <dgm:spPr/>
    </dgm:pt>
    <dgm:pt modelId="{C9CA911F-B69D-4800-8C20-F34AF9B0B886}" type="pres">
      <dgm:prSet presAssocID="{B96EB195-9FBC-4B30-983C-66EA28726F6C}" presName="parentText" presStyleLbl="node1" presStyleIdx="0" presStyleCnt="3">
        <dgm:presLayoutVars>
          <dgm:chMax val="0"/>
          <dgm:bulletEnabled val="1"/>
        </dgm:presLayoutVars>
      </dgm:prSet>
      <dgm:spPr/>
    </dgm:pt>
    <dgm:pt modelId="{842D10A4-B703-4C16-B85F-D827CD0D3DFC}" type="pres">
      <dgm:prSet presAssocID="{B96EB195-9FBC-4B30-983C-66EA28726F6C}" presName="childText" presStyleLbl="revTx" presStyleIdx="0" presStyleCnt="1">
        <dgm:presLayoutVars>
          <dgm:bulletEnabled val="1"/>
        </dgm:presLayoutVars>
      </dgm:prSet>
      <dgm:spPr/>
    </dgm:pt>
    <dgm:pt modelId="{74772C90-E0C2-41C5-928D-7FAB36D2DB62}" type="pres">
      <dgm:prSet presAssocID="{00B4FAFC-1996-47FF-94C4-99145581C09A}" presName="parentText" presStyleLbl="node1" presStyleIdx="1" presStyleCnt="3">
        <dgm:presLayoutVars>
          <dgm:chMax val="0"/>
          <dgm:bulletEnabled val="1"/>
        </dgm:presLayoutVars>
      </dgm:prSet>
      <dgm:spPr/>
    </dgm:pt>
    <dgm:pt modelId="{66F3D0B5-72EF-47C0-83CE-42CD5EAEA914}" type="pres">
      <dgm:prSet presAssocID="{A4DA5020-BF15-4F21-BD72-6189B301496B}" presName="spacer" presStyleCnt="0"/>
      <dgm:spPr/>
    </dgm:pt>
    <dgm:pt modelId="{08477B0C-8E91-45E0-AAD1-59CEA8C4AE23}" type="pres">
      <dgm:prSet presAssocID="{1D107F8D-1A58-4A08-A8FD-B80B42670C23}" presName="parentText" presStyleLbl="node1" presStyleIdx="2" presStyleCnt="3">
        <dgm:presLayoutVars>
          <dgm:chMax val="0"/>
          <dgm:bulletEnabled val="1"/>
        </dgm:presLayoutVars>
      </dgm:prSet>
      <dgm:spPr/>
    </dgm:pt>
  </dgm:ptLst>
  <dgm:cxnLst>
    <dgm:cxn modelId="{3A4C6603-26BB-4950-8B13-B8F0732657A0}" type="presOf" srcId="{00B4FAFC-1996-47FF-94C4-99145581C09A}" destId="{74772C90-E0C2-41C5-928D-7FAB36D2DB62}" srcOrd="0" destOrd="0" presId="urn:microsoft.com/office/officeart/2005/8/layout/vList2"/>
    <dgm:cxn modelId="{8261833F-ACA0-4B13-8899-7E6BFC2A2B10}" type="presOf" srcId="{95D18F65-8C8C-40E7-887B-87E49082BAD8}" destId="{842D10A4-B703-4C16-B85F-D827CD0D3DFC}" srcOrd="0" destOrd="1" presId="urn:microsoft.com/office/officeart/2005/8/layout/vList2"/>
    <dgm:cxn modelId="{51956371-4627-4AAD-9939-D9156557B529}" type="presOf" srcId="{1D107F8D-1A58-4A08-A8FD-B80B42670C23}" destId="{08477B0C-8E91-45E0-AAD1-59CEA8C4AE23}" srcOrd="0" destOrd="0" presId="urn:microsoft.com/office/officeart/2005/8/layout/vList2"/>
    <dgm:cxn modelId="{7B594072-7906-4341-9441-1DFEE9754D71}" type="presOf" srcId="{75EC2585-FFC6-4E39-B831-E000FEAE9CA5}" destId="{842D10A4-B703-4C16-B85F-D827CD0D3DFC}" srcOrd="0" destOrd="0" presId="urn:microsoft.com/office/officeart/2005/8/layout/vList2"/>
    <dgm:cxn modelId="{C7FDD39D-9166-43AA-ACE5-4109416A904D}" type="presOf" srcId="{29DF4368-2F1B-493D-B633-2EA1F7E83919}" destId="{842D10A4-B703-4C16-B85F-D827CD0D3DFC}" srcOrd="0" destOrd="2" presId="urn:microsoft.com/office/officeart/2005/8/layout/vList2"/>
    <dgm:cxn modelId="{E179DDA1-0685-420F-908C-38315DCB64DE}" srcId="{B14673CC-A280-4A32-B18F-251D6420680F}" destId="{B96EB195-9FBC-4B30-983C-66EA28726F6C}" srcOrd="0" destOrd="0" parTransId="{6AFC9E0A-B937-4D34-BCE6-FDF87E444E9E}" sibTransId="{EC43ED3C-99BE-40AD-93D7-5F9974FE7A8D}"/>
    <dgm:cxn modelId="{502947B2-90FE-4DE2-BCE7-D70A22A71507}" srcId="{B14673CC-A280-4A32-B18F-251D6420680F}" destId="{00B4FAFC-1996-47FF-94C4-99145581C09A}" srcOrd="1" destOrd="0" parTransId="{F26EBD8C-84AA-4D5B-B9E0-EFDADA5B6D0C}" sibTransId="{A4DA5020-BF15-4F21-BD72-6189B301496B}"/>
    <dgm:cxn modelId="{93677BB3-7074-45C4-A3E1-62A65A0CD72F}" srcId="{B96EB195-9FBC-4B30-983C-66EA28726F6C}" destId="{95D18F65-8C8C-40E7-887B-87E49082BAD8}" srcOrd="1" destOrd="0" parTransId="{11994B40-FF8D-4DA5-BCEF-85F67779E1E8}" sibTransId="{24659EAC-4002-423D-82C4-69C7AC1E9014}"/>
    <dgm:cxn modelId="{EE1049B4-1AFA-47DB-AF48-868BE91D3132}" srcId="{B14673CC-A280-4A32-B18F-251D6420680F}" destId="{1D107F8D-1A58-4A08-A8FD-B80B42670C23}" srcOrd="2" destOrd="0" parTransId="{A89E15D1-FDBA-4131-813C-AD31252351B8}" sibTransId="{DDC315DB-AB89-4B38-8DF6-5256307A6955}"/>
    <dgm:cxn modelId="{E83056BB-EDD5-4D93-AFFB-5DE2960B91E0}" srcId="{B96EB195-9FBC-4B30-983C-66EA28726F6C}" destId="{75EC2585-FFC6-4E39-B831-E000FEAE9CA5}" srcOrd="0" destOrd="0" parTransId="{FD090605-1B99-4F90-82A1-FA28554B6B2E}" sibTransId="{5CD5CF3F-6E40-4C5A-A1A5-1B2BE06730A0}"/>
    <dgm:cxn modelId="{718DCAC2-601C-40F6-9AFA-B005637B6900}" srcId="{B96EB195-9FBC-4B30-983C-66EA28726F6C}" destId="{29DF4368-2F1B-493D-B633-2EA1F7E83919}" srcOrd="2" destOrd="0" parTransId="{705768CE-5455-4F3C-B9B7-47F5CD7A187B}" sibTransId="{C3517708-2AC5-4867-A19A-135938083F61}"/>
    <dgm:cxn modelId="{D772B1E2-E9E8-4746-B090-4A810DCBF5E7}" type="presOf" srcId="{B14673CC-A280-4A32-B18F-251D6420680F}" destId="{9A19BEB0-BD4B-4F9D-AB61-52A194129820}" srcOrd="0" destOrd="0" presId="urn:microsoft.com/office/officeart/2005/8/layout/vList2"/>
    <dgm:cxn modelId="{0407A8E4-8FB8-4B1C-AFE8-522892360DA6}" type="presOf" srcId="{B96EB195-9FBC-4B30-983C-66EA28726F6C}" destId="{C9CA911F-B69D-4800-8C20-F34AF9B0B886}" srcOrd="0" destOrd="0" presId="urn:microsoft.com/office/officeart/2005/8/layout/vList2"/>
    <dgm:cxn modelId="{334B9094-4962-4DE9-9252-C806AF54BDB6}" type="presParOf" srcId="{9A19BEB0-BD4B-4F9D-AB61-52A194129820}" destId="{C9CA911F-B69D-4800-8C20-F34AF9B0B886}" srcOrd="0" destOrd="0" presId="urn:microsoft.com/office/officeart/2005/8/layout/vList2"/>
    <dgm:cxn modelId="{37AB90B4-B88C-4E72-A8B3-99D7624F283E}" type="presParOf" srcId="{9A19BEB0-BD4B-4F9D-AB61-52A194129820}" destId="{842D10A4-B703-4C16-B85F-D827CD0D3DFC}" srcOrd="1" destOrd="0" presId="urn:microsoft.com/office/officeart/2005/8/layout/vList2"/>
    <dgm:cxn modelId="{BBA7A1F7-76D0-4E9A-AEFC-AF58A37DC64B}" type="presParOf" srcId="{9A19BEB0-BD4B-4F9D-AB61-52A194129820}" destId="{74772C90-E0C2-41C5-928D-7FAB36D2DB62}" srcOrd="2" destOrd="0" presId="urn:microsoft.com/office/officeart/2005/8/layout/vList2"/>
    <dgm:cxn modelId="{FE3FDD0B-497E-4DA0-A308-A6DFFC65E8D2}" type="presParOf" srcId="{9A19BEB0-BD4B-4F9D-AB61-52A194129820}" destId="{66F3D0B5-72EF-47C0-83CE-42CD5EAEA914}" srcOrd="3" destOrd="0" presId="urn:microsoft.com/office/officeart/2005/8/layout/vList2"/>
    <dgm:cxn modelId="{E6E55654-0CDA-458D-9D51-8F7B5C15B8FF}" type="presParOf" srcId="{9A19BEB0-BD4B-4F9D-AB61-52A194129820}" destId="{08477B0C-8E91-45E0-AAD1-59CEA8C4AE2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7145D5-F308-4266-918F-D8962FCA0C43}"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57DDFA40-3E01-49E2-A0F3-ACB70F91855E}">
      <dgm:prSet/>
      <dgm:spPr/>
      <dgm:t>
        <a:bodyPr/>
        <a:lstStyle/>
        <a:p>
          <a:r>
            <a:rPr lang="en-US"/>
            <a:t>Equality of individuals such that what is just for each is the same if their places are exchanged</a:t>
          </a:r>
        </a:p>
      </dgm:t>
    </dgm:pt>
    <dgm:pt modelId="{F7BF2FCD-1669-4A8D-ADA8-B6D18A991019}" type="parTrans" cxnId="{09734309-2AF8-4A92-9F94-72A7D28EB9AC}">
      <dgm:prSet/>
      <dgm:spPr/>
      <dgm:t>
        <a:bodyPr/>
        <a:lstStyle/>
        <a:p>
          <a:endParaRPr lang="en-US"/>
        </a:p>
      </dgm:t>
    </dgm:pt>
    <dgm:pt modelId="{270E48D0-1139-4CC3-9F3C-AF3A26372404}" type="sibTrans" cxnId="{09734309-2AF8-4A92-9F94-72A7D28EB9AC}">
      <dgm:prSet/>
      <dgm:spPr/>
      <dgm:t>
        <a:bodyPr/>
        <a:lstStyle/>
        <a:p>
          <a:endParaRPr lang="en-US"/>
        </a:p>
      </dgm:t>
    </dgm:pt>
    <dgm:pt modelId="{ACBD163F-123F-4AF7-A0FD-6321A6E29FDA}">
      <dgm:prSet/>
      <dgm:spPr/>
      <dgm:t>
        <a:bodyPr/>
        <a:lstStyle/>
        <a:p>
          <a:r>
            <a:rPr lang="en-US"/>
            <a:t>Good will between man and man with no limits</a:t>
          </a:r>
        </a:p>
      </dgm:t>
    </dgm:pt>
    <dgm:pt modelId="{00EB3DA8-10D7-468B-98F5-15DCE885D900}" type="parTrans" cxnId="{7A35B883-756A-4B26-980C-907DD5B04723}">
      <dgm:prSet/>
      <dgm:spPr/>
      <dgm:t>
        <a:bodyPr/>
        <a:lstStyle/>
        <a:p>
          <a:endParaRPr lang="en-US"/>
        </a:p>
      </dgm:t>
    </dgm:pt>
    <dgm:pt modelId="{3B4EE3E9-3C92-4451-8920-E11D3ECC331E}" type="sibTrans" cxnId="{7A35B883-756A-4B26-980C-907DD5B04723}">
      <dgm:prSet/>
      <dgm:spPr/>
      <dgm:t>
        <a:bodyPr/>
        <a:lstStyle/>
        <a:p>
          <a:endParaRPr lang="en-US"/>
        </a:p>
      </dgm:t>
    </dgm:pt>
    <dgm:pt modelId="{D0B5C3EE-1CFD-4BFF-BB59-6C87882E34E9}">
      <dgm:prSet/>
      <dgm:spPr/>
      <dgm:t>
        <a:bodyPr/>
        <a:lstStyle/>
        <a:p>
          <a:r>
            <a:rPr lang="en-US"/>
            <a:t>Existence of community and state must produce no unnecessary infringement on freedom</a:t>
          </a:r>
        </a:p>
      </dgm:t>
    </dgm:pt>
    <dgm:pt modelId="{C81CD253-8A1F-4725-B5D6-1262099F6AA4}" type="parTrans" cxnId="{EA0C3D74-9759-4146-B406-C4ABEFF914F1}">
      <dgm:prSet/>
      <dgm:spPr/>
      <dgm:t>
        <a:bodyPr/>
        <a:lstStyle/>
        <a:p>
          <a:endParaRPr lang="en-US"/>
        </a:p>
      </dgm:t>
    </dgm:pt>
    <dgm:pt modelId="{46DCD896-C2A9-485C-9CA3-E67E46147663}" type="sibTrans" cxnId="{EA0C3D74-9759-4146-B406-C4ABEFF914F1}">
      <dgm:prSet/>
      <dgm:spPr/>
      <dgm:t>
        <a:bodyPr/>
        <a:lstStyle/>
        <a:p>
          <a:endParaRPr lang="en-US"/>
        </a:p>
      </dgm:t>
    </dgm:pt>
    <dgm:pt modelId="{C85B9FBC-0060-4516-B6DB-52B1E4E7EE32}">
      <dgm:prSet/>
      <dgm:spPr/>
      <dgm:t>
        <a:bodyPr/>
        <a:lstStyle/>
        <a:p>
          <a:r>
            <a:rPr lang="en-US"/>
            <a:t>Freedom of an individual to develop to their maximum potential</a:t>
          </a:r>
        </a:p>
      </dgm:t>
    </dgm:pt>
    <dgm:pt modelId="{81C90E8B-7B5A-4C26-AA59-E10374316EF3}" type="parTrans" cxnId="{14234CE0-8335-4929-AB37-AEC0B9234CC7}">
      <dgm:prSet/>
      <dgm:spPr/>
      <dgm:t>
        <a:bodyPr/>
        <a:lstStyle/>
        <a:p>
          <a:endParaRPr lang="en-US"/>
        </a:p>
      </dgm:t>
    </dgm:pt>
    <dgm:pt modelId="{4ADC96B5-9819-49C3-AE2A-EB8F5713828E}" type="sibTrans" cxnId="{14234CE0-8335-4929-AB37-AEC0B9234CC7}">
      <dgm:prSet/>
      <dgm:spPr/>
      <dgm:t>
        <a:bodyPr/>
        <a:lstStyle/>
        <a:p>
          <a:endParaRPr lang="en-US"/>
        </a:p>
      </dgm:t>
    </dgm:pt>
    <dgm:pt modelId="{B223D28A-EF84-4732-977E-10619C0CFCFD}" type="pres">
      <dgm:prSet presAssocID="{A67145D5-F308-4266-918F-D8962FCA0C43}" presName="outerComposite" presStyleCnt="0">
        <dgm:presLayoutVars>
          <dgm:chMax val="5"/>
          <dgm:dir/>
          <dgm:resizeHandles val="exact"/>
        </dgm:presLayoutVars>
      </dgm:prSet>
      <dgm:spPr/>
    </dgm:pt>
    <dgm:pt modelId="{F4A92DF2-90E8-4E90-B7B7-8DFA9C854561}" type="pres">
      <dgm:prSet presAssocID="{A67145D5-F308-4266-918F-D8962FCA0C43}" presName="dummyMaxCanvas" presStyleCnt="0">
        <dgm:presLayoutVars/>
      </dgm:prSet>
      <dgm:spPr/>
    </dgm:pt>
    <dgm:pt modelId="{26ED2E65-FCEA-475E-8F4B-0DE72BF80F16}" type="pres">
      <dgm:prSet presAssocID="{A67145D5-F308-4266-918F-D8962FCA0C43}" presName="FourNodes_1" presStyleLbl="node1" presStyleIdx="0" presStyleCnt="4">
        <dgm:presLayoutVars>
          <dgm:bulletEnabled val="1"/>
        </dgm:presLayoutVars>
      </dgm:prSet>
      <dgm:spPr/>
    </dgm:pt>
    <dgm:pt modelId="{CDDB155E-594F-4463-B7AC-B9FD1280B71A}" type="pres">
      <dgm:prSet presAssocID="{A67145D5-F308-4266-918F-D8962FCA0C43}" presName="FourNodes_2" presStyleLbl="node1" presStyleIdx="1" presStyleCnt="4">
        <dgm:presLayoutVars>
          <dgm:bulletEnabled val="1"/>
        </dgm:presLayoutVars>
      </dgm:prSet>
      <dgm:spPr/>
    </dgm:pt>
    <dgm:pt modelId="{85649615-C41C-4813-9F93-3125D8BE33CC}" type="pres">
      <dgm:prSet presAssocID="{A67145D5-F308-4266-918F-D8962FCA0C43}" presName="FourNodes_3" presStyleLbl="node1" presStyleIdx="2" presStyleCnt="4">
        <dgm:presLayoutVars>
          <dgm:bulletEnabled val="1"/>
        </dgm:presLayoutVars>
      </dgm:prSet>
      <dgm:spPr/>
    </dgm:pt>
    <dgm:pt modelId="{8B7490A3-E227-4057-A52E-F7E526C07B19}" type="pres">
      <dgm:prSet presAssocID="{A67145D5-F308-4266-918F-D8962FCA0C43}" presName="FourNodes_4" presStyleLbl="node1" presStyleIdx="3" presStyleCnt="4">
        <dgm:presLayoutVars>
          <dgm:bulletEnabled val="1"/>
        </dgm:presLayoutVars>
      </dgm:prSet>
      <dgm:spPr/>
    </dgm:pt>
    <dgm:pt modelId="{E5D7E657-8827-4B67-B4D3-8B07927E6329}" type="pres">
      <dgm:prSet presAssocID="{A67145D5-F308-4266-918F-D8962FCA0C43}" presName="FourConn_1-2" presStyleLbl="fgAccFollowNode1" presStyleIdx="0" presStyleCnt="3">
        <dgm:presLayoutVars>
          <dgm:bulletEnabled val="1"/>
        </dgm:presLayoutVars>
      </dgm:prSet>
      <dgm:spPr/>
    </dgm:pt>
    <dgm:pt modelId="{277623BA-477C-42E2-B0B6-B00511DB942A}" type="pres">
      <dgm:prSet presAssocID="{A67145D5-F308-4266-918F-D8962FCA0C43}" presName="FourConn_2-3" presStyleLbl="fgAccFollowNode1" presStyleIdx="1" presStyleCnt="3">
        <dgm:presLayoutVars>
          <dgm:bulletEnabled val="1"/>
        </dgm:presLayoutVars>
      </dgm:prSet>
      <dgm:spPr/>
    </dgm:pt>
    <dgm:pt modelId="{DB3C742F-B805-4347-BCB4-013E3CEE2173}" type="pres">
      <dgm:prSet presAssocID="{A67145D5-F308-4266-918F-D8962FCA0C43}" presName="FourConn_3-4" presStyleLbl="fgAccFollowNode1" presStyleIdx="2" presStyleCnt="3">
        <dgm:presLayoutVars>
          <dgm:bulletEnabled val="1"/>
        </dgm:presLayoutVars>
      </dgm:prSet>
      <dgm:spPr/>
    </dgm:pt>
    <dgm:pt modelId="{94720C9F-BD0D-4A7E-9271-50893659D418}" type="pres">
      <dgm:prSet presAssocID="{A67145D5-F308-4266-918F-D8962FCA0C43}" presName="FourNodes_1_text" presStyleLbl="node1" presStyleIdx="3" presStyleCnt="4">
        <dgm:presLayoutVars>
          <dgm:bulletEnabled val="1"/>
        </dgm:presLayoutVars>
      </dgm:prSet>
      <dgm:spPr/>
    </dgm:pt>
    <dgm:pt modelId="{0106A01B-A313-4FC4-A89C-8009A3FC85D5}" type="pres">
      <dgm:prSet presAssocID="{A67145D5-F308-4266-918F-D8962FCA0C43}" presName="FourNodes_2_text" presStyleLbl="node1" presStyleIdx="3" presStyleCnt="4">
        <dgm:presLayoutVars>
          <dgm:bulletEnabled val="1"/>
        </dgm:presLayoutVars>
      </dgm:prSet>
      <dgm:spPr/>
    </dgm:pt>
    <dgm:pt modelId="{207EDFDC-4BC9-48B3-B3C0-FA87B343B22F}" type="pres">
      <dgm:prSet presAssocID="{A67145D5-F308-4266-918F-D8962FCA0C43}" presName="FourNodes_3_text" presStyleLbl="node1" presStyleIdx="3" presStyleCnt="4">
        <dgm:presLayoutVars>
          <dgm:bulletEnabled val="1"/>
        </dgm:presLayoutVars>
      </dgm:prSet>
      <dgm:spPr/>
    </dgm:pt>
    <dgm:pt modelId="{625D0CD1-F103-4E28-8DAA-828EE53B8788}" type="pres">
      <dgm:prSet presAssocID="{A67145D5-F308-4266-918F-D8962FCA0C43}" presName="FourNodes_4_text" presStyleLbl="node1" presStyleIdx="3" presStyleCnt="4">
        <dgm:presLayoutVars>
          <dgm:bulletEnabled val="1"/>
        </dgm:presLayoutVars>
      </dgm:prSet>
      <dgm:spPr/>
    </dgm:pt>
  </dgm:ptLst>
  <dgm:cxnLst>
    <dgm:cxn modelId="{20087203-A27A-426D-A874-1B090B3993EF}" type="presOf" srcId="{57DDFA40-3E01-49E2-A0F3-ACB70F91855E}" destId="{26ED2E65-FCEA-475E-8F4B-0DE72BF80F16}" srcOrd="0" destOrd="0" presId="urn:microsoft.com/office/officeart/2005/8/layout/vProcess5"/>
    <dgm:cxn modelId="{09734309-2AF8-4A92-9F94-72A7D28EB9AC}" srcId="{A67145D5-F308-4266-918F-D8962FCA0C43}" destId="{57DDFA40-3E01-49E2-A0F3-ACB70F91855E}" srcOrd="0" destOrd="0" parTransId="{F7BF2FCD-1669-4A8D-ADA8-B6D18A991019}" sibTransId="{270E48D0-1139-4CC3-9F3C-AF3A26372404}"/>
    <dgm:cxn modelId="{EEAC461E-19BD-4FD1-9791-36385787CB4A}" type="presOf" srcId="{270E48D0-1139-4CC3-9F3C-AF3A26372404}" destId="{E5D7E657-8827-4B67-B4D3-8B07927E6329}" srcOrd="0" destOrd="0" presId="urn:microsoft.com/office/officeart/2005/8/layout/vProcess5"/>
    <dgm:cxn modelId="{8121B327-0612-47A1-89EC-E964CB91BACB}" type="presOf" srcId="{A67145D5-F308-4266-918F-D8962FCA0C43}" destId="{B223D28A-EF84-4732-977E-10619C0CFCFD}" srcOrd="0" destOrd="0" presId="urn:microsoft.com/office/officeart/2005/8/layout/vProcess5"/>
    <dgm:cxn modelId="{985C6C3D-CB60-490D-95A5-53305B31DDBF}" type="presOf" srcId="{ACBD163F-123F-4AF7-A0FD-6321A6E29FDA}" destId="{CDDB155E-594F-4463-B7AC-B9FD1280B71A}" srcOrd="0" destOrd="0" presId="urn:microsoft.com/office/officeart/2005/8/layout/vProcess5"/>
    <dgm:cxn modelId="{85CABD3F-BC7F-4A47-8470-E4FD9CDBFB92}" type="presOf" srcId="{46DCD896-C2A9-485C-9CA3-E67E46147663}" destId="{DB3C742F-B805-4347-BCB4-013E3CEE2173}" srcOrd="0" destOrd="0" presId="urn:microsoft.com/office/officeart/2005/8/layout/vProcess5"/>
    <dgm:cxn modelId="{E0A5EF43-EAE9-4D98-8EBE-5DF5B189A3CD}" type="presOf" srcId="{3B4EE3E9-3C92-4451-8920-E11D3ECC331E}" destId="{277623BA-477C-42E2-B0B6-B00511DB942A}" srcOrd="0" destOrd="0" presId="urn:microsoft.com/office/officeart/2005/8/layout/vProcess5"/>
    <dgm:cxn modelId="{8ADC2647-FBE7-4905-909B-D011D57D3D00}" type="presOf" srcId="{57DDFA40-3E01-49E2-A0F3-ACB70F91855E}" destId="{94720C9F-BD0D-4A7E-9271-50893659D418}" srcOrd="1" destOrd="0" presId="urn:microsoft.com/office/officeart/2005/8/layout/vProcess5"/>
    <dgm:cxn modelId="{BE340450-B922-4CDD-9E1D-8418F78B66D0}" type="presOf" srcId="{C85B9FBC-0060-4516-B6DB-52B1E4E7EE32}" destId="{625D0CD1-F103-4E28-8DAA-828EE53B8788}" srcOrd="1" destOrd="0" presId="urn:microsoft.com/office/officeart/2005/8/layout/vProcess5"/>
    <dgm:cxn modelId="{96BF1074-DED0-4DC0-98AE-393BFBBE30DE}" type="presOf" srcId="{C85B9FBC-0060-4516-B6DB-52B1E4E7EE32}" destId="{8B7490A3-E227-4057-A52E-F7E526C07B19}" srcOrd="0" destOrd="0" presId="urn:microsoft.com/office/officeart/2005/8/layout/vProcess5"/>
    <dgm:cxn modelId="{EA0C3D74-9759-4146-B406-C4ABEFF914F1}" srcId="{A67145D5-F308-4266-918F-D8962FCA0C43}" destId="{D0B5C3EE-1CFD-4BFF-BB59-6C87882E34E9}" srcOrd="2" destOrd="0" parTransId="{C81CD253-8A1F-4725-B5D6-1262099F6AA4}" sibTransId="{46DCD896-C2A9-485C-9CA3-E67E46147663}"/>
    <dgm:cxn modelId="{7A35B883-756A-4B26-980C-907DD5B04723}" srcId="{A67145D5-F308-4266-918F-D8962FCA0C43}" destId="{ACBD163F-123F-4AF7-A0FD-6321A6E29FDA}" srcOrd="1" destOrd="0" parTransId="{00EB3DA8-10D7-468B-98F5-15DCE885D900}" sibTransId="{3B4EE3E9-3C92-4451-8920-E11D3ECC331E}"/>
    <dgm:cxn modelId="{14234CE0-8335-4929-AB37-AEC0B9234CC7}" srcId="{A67145D5-F308-4266-918F-D8962FCA0C43}" destId="{C85B9FBC-0060-4516-B6DB-52B1E4E7EE32}" srcOrd="3" destOrd="0" parTransId="{81C90E8B-7B5A-4C26-AA59-E10374316EF3}" sibTransId="{4ADC96B5-9819-49C3-AE2A-EB8F5713828E}"/>
    <dgm:cxn modelId="{A0055CE3-6B4E-48E3-A04B-29E323882AC2}" type="presOf" srcId="{D0B5C3EE-1CFD-4BFF-BB59-6C87882E34E9}" destId="{207EDFDC-4BC9-48B3-B3C0-FA87B343B22F}" srcOrd="1" destOrd="0" presId="urn:microsoft.com/office/officeart/2005/8/layout/vProcess5"/>
    <dgm:cxn modelId="{D84B47F8-91B4-4F51-A05C-793A0B07B25A}" type="presOf" srcId="{ACBD163F-123F-4AF7-A0FD-6321A6E29FDA}" destId="{0106A01B-A313-4FC4-A89C-8009A3FC85D5}" srcOrd="1" destOrd="0" presId="urn:microsoft.com/office/officeart/2005/8/layout/vProcess5"/>
    <dgm:cxn modelId="{B0E49EF8-92D7-43B0-BB07-974060727846}" type="presOf" srcId="{D0B5C3EE-1CFD-4BFF-BB59-6C87882E34E9}" destId="{85649615-C41C-4813-9F93-3125D8BE33CC}" srcOrd="0" destOrd="0" presId="urn:microsoft.com/office/officeart/2005/8/layout/vProcess5"/>
    <dgm:cxn modelId="{CF6EF42B-BE54-49B9-9565-82F8089AAEBE}" type="presParOf" srcId="{B223D28A-EF84-4732-977E-10619C0CFCFD}" destId="{F4A92DF2-90E8-4E90-B7B7-8DFA9C854561}" srcOrd="0" destOrd="0" presId="urn:microsoft.com/office/officeart/2005/8/layout/vProcess5"/>
    <dgm:cxn modelId="{E41331D4-1507-4559-A791-6CB2E072B3DF}" type="presParOf" srcId="{B223D28A-EF84-4732-977E-10619C0CFCFD}" destId="{26ED2E65-FCEA-475E-8F4B-0DE72BF80F16}" srcOrd="1" destOrd="0" presId="urn:microsoft.com/office/officeart/2005/8/layout/vProcess5"/>
    <dgm:cxn modelId="{88AA1964-073B-4B86-A333-26190771B5EB}" type="presParOf" srcId="{B223D28A-EF84-4732-977E-10619C0CFCFD}" destId="{CDDB155E-594F-4463-B7AC-B9FD1280B71A}" srcOrd="2" destOrd="0" presId="urn:microsoft.com/office/officeart/2005/8/layout/vProcess5"/>
    <dgm:cxn modelId="{D9E9058B-7D0B-4D71-B676-C283F8B0C0D9}" type="presParOf" srcId="{B223D28A-EF84-4732-977E-10619C0CFCFD}" destId="{85649615-C41C-4813-9F93-3125D8BE33CC}" srcOrd="3" destOrd="0" presId="urn:microsoft.com/office/officeart/2005/8/layout/vProcess5"/>
    <dgm:cxn modelId="{8FECDA97-3807-45E4-A6F8-08C816271333}" type="presParOf" srcId="{B223D28A-EF84-4732-977E-10619C0CFCFD}" destId="{8B7490A3-E227-4057-A52E-F7E526C07B19}" srcOrd="4" destOrd="0" presId="urn:microsoft.com/office/officeart/2005/8/layout/vProcess5"/>
    <dgm:cxn modelId="{573EE9FD-F73C-4256-82CA-C2CE4DEA61F9}" type="presParOf" srcId="{B223D28A-EF84-4732-977E-10619C0CFCFD}" destId="{E5D7E657-8827-4B67-B4D3-8B07927E6329}" srcOrd="5" destOrd="0" presId="urn:microsoft.com/office/officeart/2005/8/layout/vProcess5"/>
    <dgm:cxn modelId="{838A8151-6855-4481-B9A2-9B47F902F25B}" type="presParOf" srcId="{B223D28A-EF84-4732-977E-10619C0CFCFD}" destId="{277623BA-477C-42E2-B0B6-B00511DB942A}" srcOrd="6" destOrd="0" presId="urn:microsoft.com/office/officeart/2005/8/layout/vProcess5"/>
    <dgm:cxn modelId="{19B7FFE1-9996-4C5D-9EF1-8C0069A033F7}" type="presParOf" srcId="{B223D28A-EF84-4732-977E-10619C0CFCFD}" destId="{DB3C742F-B805-4347-BCB4-013E3CEE2173}" srcOrd="7" destOrd="0" presId="urn:microsoft.com/office/officeart/2005/8/layout/vProcess5"/>
    <dgm:cxn modelId="{D64D3DF0-F77B-4F1A-A37D-1BEE0ACBFE5C}" type="presParOf" srcId="{B223D28A-EF84-4732-977E-10619C0CFCFD}" destId="{94720C9F-BD0D-4A7E-9271-50893659D418}" srcOrd="8" destOrd="0" presId="urn:microsoft.com/office/officeart/2005/8/layout/vProcess5"/>
    <dgm:cxn modelId="{950F2A6B-E6D6-4EF1-9F0B-3490981FDCF2}" type="presParOf" srcId="{B223D28A-EF84-4732-977E-10619C0CFCFD}" destId="{0106A01B-A313-4FC4-A89C-8009A3FC85D5}" srcOrd="9" destOrd="0" presId="urn:microsoft.com/office/officeart/2005/8/layout/vProcess5"/>
    <dgm:cxn modelId="{76E6475A-A3D7-491A-9958-EE54B74847D0}" type="presParOf" srcId="{B223D28A-EF84-4732-977E-10619C0CFCFD}" destId="{207EDFDC-4BC9-48B3-B3C0-FA87B343B22F}" srcOrd="10" destOrd="0" presId="urn:microsoft.com/office/officeart/2005/8/layout/vProcess5"/>
    <dgm:cxn modelId="{D823C713-EB41-4983-A812-A740199E29DF}" type="presParOf" srcId="{B223D28A-EF84-4732-977E-10619C0CFCFD}" destId="{625D0CD1-F103-4E28-8DAA-828EE53B878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A01907-862F-4C6B-A91F-0CAD022FCB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E94755-7A95-4D9D-8464-B82D44CF5223}">
      <dgm:prSet/>
      <dgm:spPr/>
      <dgm:t>
        <a:bodyPr/>
        <a:lstStyle/>
        <a:p>
          <a:r>
            <a:rPr lang="en-GB" dirty="0">
              <a:hlinkClick xmlns:r="http://schemas.openxmlformats.org/officeDocument/2006/relationships" r:id="rId1"/>
            </a:rPr>
            <a:t>Walter </a:t>
          </a:r>
          <a:r>
            <a:rPr lang="en-GB" dirty="0" err="1">
              <a:hlinkClick xmlns:r="http://schemas.openxmlformats.org/officeDocument/2006/relationships" r:id="rId1"/>
            </a:rPr>
            <a:t>Maner</a:t>
          </a:r>
          <a:endParaRPr lang="en-US" dirty="0"/>
        </a:p>
      </dgm:t>
    </dgm:pt>
    <dgm:pt modelId="{DE2C814A-DB1D-4A79-8B3C-6F876517F34D}" type="parTrans" cxnId="{D4EBFF56-D768-4BA8-8C34-D9FBA183868C}">
      <dgm:prSet/>
      <dgm:spPr/>
      <dgm:t>
        <a:bodyPr/>
        <a:lstStyle/>
        <a:p>
          <a:endParaRPr lang="en-US"/>
        </a:p>
      </dgm:t>
    </dgm:pt>
    <dgm:pt modelId="{5F432367-BFDF-41F9-9493-E6711E1211C7}" type="sibTrans" cxnId="{D4EBFF56-D768-4BA8-8C34-D9FBA183868C}">
      <dgm:prSet/>
      <dgm:spPr/>
      <dgm:t>
        <a:bodyPr/>
        <a:lstStyle/>
        <a:p>
          <a:endParaRPr lang="en-US"/>
        </a:p>
      </dgm:t>
    </dgm:pt>
    <dgm:pt modelId="{5A29EF5A-6692-44B0-A9F8-3EEF80B60B84}">
      <dgm:prSet/>
      <dgm:spPr/>
      <dgm:t>
        <a:bodyPr/>
        <a:lstStyle/>
        <a:p>
          <a:r>
            <a:rPr lang="en-GB"/>
            <a:t>1970s pioneer in computer ethics</a:t>
          </a:r>
          <a:endParaRPr lang="en-US"/>
        </a:p>
      </dgm:t>
    </dgm:pt>
    <dgm:pt modelId="{51937007-7E84-4B49-9A17-72B8084B2CD0}" type="parTrans" cxnId="{D686AEA8-00FD-4F38-B03F-88F750252791}">
      <dgm:prSet/>
      <dgm:spPr/>
      <dgm:t>
        <a:bodyPr/>
        <a:lstStyle/>
        <a:p>
          <a:endParaRPr lang="en-US"/>
        </a:p>
      </dgm:t>
    </dgm:pt>
    <dgm:pt modelId="{6F46AAFB-9E4B-42B3-B0D5-52F4BF3A0E90}" type="sibTrans" cxnId="{D686AEA8-00FD-4F38-B03F-88F750252791}">
      <dgm:prSet/>
      <dgm:spPr/>
      <dgm:t>
        <a:bodyPr/>
        <a:lstStyle/>
        <a:p>
          <a:endParaRPr lang="en-US"/>
        </a:p>
      </dgm:t>
    </dgm:pt>
    <dgm:pt modelId="{ABC61BD7-0CBE-47EF-B918-AD277C9437E5}">
      <dgm:prSet/>
      <dgm:spPr/>
      <dgm:t>
        <a:bodyPr/>
        <a:lstStyle/>
        <a:p>
          <a:r>
            <a:rPr lang="en-GB"/>
            <a:t>Taught medical ethics</a:t>
          </a:r>
          <a:endParaRPr lang="en-US"/>
        </a:p>
      </dgm:t>
    </dgm:pt>
    <dgm:pt modelId="{28A31F41-4BAE-4590-BDE1-8A05C94A419F}" type="parTrans" cxnId="{05033B63-EEAF-4499-A8E7-0B2A3E69C697}">
      <dgm:prSet/>
      <dgm:spPr/>
      <dgm:t>
        <a:bodyPr/>
        <a:lstStyle/>
        <a:p>
          <a:endParaRPr lang="en-US"/>
        </a:p>
      </dgm:t>
    </dgm:pt>
    <dgm:pt modelId="{AB151DF2-69BF-49D9-B430-20B7B7384050}" type="sibTrans" cxnId="{05033B63-EEAF-4499-A8E7-0B2A3E69C697}">
      <dgm:prSet/>
      <dgm:spPr/>
      <dgm:t>
        <a:bodyPr/>
        <a:lstStyle/>
        <a:p>
          <a:endParaRPr lang="en-US"/>
        </a:p>
      </dgm:t>
    </dgm:pt>
    <dgm:pt modelId="{7101A8CE-C74A-4D1F-993C-47B38CCBC66D}">
      <dgm:prSet/>
      <dgm:spPr/>
      <dgm:t>
        <a:bodyPr/>
        <a:lstStyle/>
        <a:p>
          <a:r>
            <a:rPr lang="en-GB"/>
            <a:t>Course increased in complexity as computers become more common.</a:t>
          </a:r>
          <a:endParaRPr lang="en-US"/>
        </a:p>
      </dgm:t>
    </dgm:pt>
    <dgm:pt modelId="{D408268F-65CC-4515-816E-3E34B0254FC2}" type="parTrans" cxnId="{946DD686-079F-4BCD-86A7-5DA657DCAA77}">
      <dgm:prSet/>
      <dgm:spPr/>
      <dgm:t>
        <a:bodyPr/>
        <a:lstStyle/>
        <a:p>
          <a:endParaRPr lang="en-US"/>
        </a:p>
      </dgm:t>
    </dgm:pt>
    <dgm:pt modelId="{98E21DCF-04E1-42E5-949E-201DE8F69FCF}" type="sibTrans" cxnId="{946DD686-079F-4BCD-86A7-5DA657DCAA77}">
      <dgm:prSet/>
      <dgm:spPr/>
      <dgm:t>
        <a:bodyPr/>
        <a:lstStyle/>
        <a:p>
          <a:endParaRPr lang="en-US"/>
        </a:p>
      </dgm:t>
    </dgm:pt>
    <dgm:pt modelId="{E8817AB3-CD56-4920-A0F3-1469EFEE4C55}">
      <dgm:prSet/>
      <dgm:spPr/>
      <dgm:t>
        <a:bodyPr/>
        <a:lstStyle/>
        <a:p>
          <a:r>
            <a:rPr lang="en-GB" dirty="0"/>
            <a:t>Led to a separate course in computer ethics</a:t>
          </a:r>
          <a:endParaRPr lang="en-US" dirty="0"/>
        </a:p>
      </dgm:t>
    </dgm:pt>
    <dgm:pt modelId="{3133ED99-FED2-4B8E-8330-43B4BD4842A4}" type="parTrans" cxnId="{711C5CDC-28D0-4A90-8FA2-87A78F0066CD}">
      <dgm:prSet/>
      <dgm:spPr/>
      <dgm:t>
        <a:bodyPr/>
        <a:lstStyle/>
        <a:p>
          <a:endParaRPr lang="en-US"/>
        </a:p>
      </dgm:t>
    </dgm:pt>
    <dgm:pt modelId="{AFDF6700-5678-494D-8293-DDA240C9CBD0}" type="sibTrans" cxnId="{711C5CDC-28D0-4A90-8FA2-87A78F0066CD}">
      <dgm:prSet/>
      <dgm:spPr/>
      <dgm:t>
        <a:bodyPr/>
        <a:lstStyle/>
        <a:p>
          <a:endParaRPr lang="en-US"/>
        </a:p>
      </dgm:t>
    </dgm:pt>
    <dgm:pt modelId="{850FEA3D-79DA-45EB-8E2D-34D320ED8C96}">
      <dgm:prSet/>
      <dgm:spPr/>
      <dgm:t>
        <a:bodyPr/>
        <a:lstStyle/>
        <a:p>
          <a:r>
            <a:rPr lang="en-GB"/>
            <a:t>Early debate:</a:t>
          </a:r>
          <a:endParaRPr lang="en-US"/>
        </a:p>
      </dgm:t>
    </dgm:pt>
    <dgm:pt modelId="{F95276F4-A0CB-4BA0-8501-6BDD6D6F8FB1}" type="parTrans" cxnId="{116867CF-C3BE-4421-94BC-67CBC69D1C7E}">
      <dgm:prSet/>
      <dgm:spPr/>
      <dgm:t>
        <a:bodyPr/>
        <a:lstStyle/>
        <a:p>
          <a:endParaRPr lang="en-US"/>
        </a:p>
      </dgm:t>
    </dgm:pt>
    <dgm:pt modelId="{35CD48B7-0F4C-45E7-AC3F-2B39F6CF923C}" type="sibTrans" cxnId="{116867CF-C3BE-4421-94BC-67CBC69D1C7E}">
      <dgm:prSet/>
      <dgm:spPr/>
      <dgm:t>
        <a:bodyPr/>
        <a:lstStyle/>
        <a:p>
          <a:endParaRPr lang="en-US"/>
        </a:p>
      </dgm:t>
    </dgm:pt>
    <dgm:pt modelId="{1D7591EC-F762-43E0-8E5A-5A193048F50A}">
      <dgm:prSet/>
      <dgm:spPr/>
      <dgm:t>
        <a:bodyPr/>
        <a:lstStyle/>
        <a:p>
          <a:r>
            <a:rPr lang="en-GB"/>
            <a:t>Are computer ethics a new branch of applied ethics? </a:t>
          </a:r>
          <a:endParaRPr lang="en-US"/>
        </a:p>
      </dgm:t>
    </dgm:pt>
    <dgm:pt modelId="{186A3E1C-3F38-45B3-B839-7491B044B092}" type="parTrans" cxnId="{8A745781-559A-480D-9E4B-855C7BBA90FE}">
      <dgm:prSet/>
      <dgm:spPr/>
      <dgm:t>
        <a:bodyPr/>
        <a:lstStyle/>
        <a:p>
          <a:endParaRPr lang="en-US"/>
        </a:p>
      </dgm:t>
    </dgm:pt>
    <dgm:pt modelId="{16FAA431-E995-4D1D-BC18-CEF10BE50F5E}" type="sibTrans" cxnId="{8A745781-559A-480D-9E4B-855C7BBA90FE}">
      <dgm:prSet/>
      <dgm:spPr/>
      <dgm:t>
        <a:bodyPr/>
        <a:lstStyle/>
        <a:p>
          <a:endParaRPr lang="en-US"/>
        </a:p>
      </dgm:t>
    </dgm:pt>
    <dgm:pt modelId="{40750D4A-46E6-4E8F-9A62-4011D073554F}">
      <dgm:prSet/>
      <dgm:spPr/>
      <dgm:t>
        <a:bodyPr/>
        <a:lstStyle/>
        <a:p>
          <a:r>
            <a:rPr lang="en-GB"/>
            <a:t>or simply a twist on old problems?</a:t>
          </a:r>
          <a:endParaRPr lang="en-US"/>
        </a:p>
      </dgm:t>
    </dgm:pt>
    <dgm:pt modelId="{FA0980FE-56B9-4D38-8968-368BEC2DBAE6}" type="parTrans" cxnId="{0CC9CBC0-2E50-410F-8C98-61769F0BD9AD}">
      <dgm:prSet/>
      <dgm:spPr/>
      <dgm:t>
        <a:bodyPr/>
        <a:lstStyle/>
        <a:p>
          <a:endParaRPr lang="en-US"/>
        </a:p>
      </dgm:t>
    </dgm:pt>
    <dgm:pt modelId="{3C23FC86-CA75-4D6F-A986-F99B98631EE6}" type="sibTrans" cxnId="{0CC9CBC0-2E50-410F-8C98-61769F0BD9AD}">
      <dgm:prSet/>
      <dgm:spPr/>
      <dgm:t>
        <a:bodyPr/>
        <a:lstStyle/>
        <a:p>
          <a:endParaRPr lang="en-US"/>
        </a:p>
      </dgm:t>
    </dgm:pt>
    <dgm:pt modelId="{7325BA06-F2F4-424F-BC2E-0D4D81169F6C}">
      <dgm:prSet/>
      <dgm:spPr/>
      <dgm:t>
        <a:bodyPr/>
        <a:lstStyle/>
        <a:p>
          <a:r>
            <a:rPr lang="en-GB"/>
            <a:t>1980s first book on computer ethics - </a:t>
          </a:r>
          <a:r>
            <a:rPr lang="en-GB">
              <a:hlinkClick xmlns:r="http://schemas.openxmlformats.org/officeDocument/2006/relationships" r:id="rId2"/>
            </a:rPr>
            <a:t>Computer Ethics 1985</a:t>
          </a:r>
          <a:endParaRPr lang="en-US"/>
        </a:p>
      </dgm:t>
    </dgm:pt>
    <dgm:pt modelId="{5A419433-108A-4D0E-926C-5B838382919A}" type="parTrans" cxnId="{5FF0E02E-306A-4866-8CB7-FE73FDB29E0A}">
      <dgm:prSet/>
      <dgm:spPr/>
      <dgm:t>
        <a:bodyPr/>
        <a:lstStyle/>
        <a:p>
          <a:endParaRPr lang="en-US"/>
        </a:p>
      </dgm:t>
    </dgm:pt>
    <dgm:pt modelId="{45A5FBEB-5A16-4EDD-873E-C466A656565C}" type="sibTrans" cxnId="{5FF0E02E-306A-4866-8CB7-FE73FDB29E0A}">
      <dgm:prSet/>
      <dgm:spPr/>
      <dgm:t>
        <a:bodyPr/>
        <a:lstStyle/>
        <a:p>
          <a:endParaRPr lang="en-US"/>
        </a:p>
      </dgm:t>
    </dgm:pt>
    <dgm:pt modelId="{97C03749-FDD9-46C0-9DF0-2EE3105D93A7}" type="pres">
      <dgm:prSet presAssocID="{EEA01907-862F-4C6B-A91F-0CAD022FCBBD}" presName="linear" presStyleCnt="0">
        <dgm:presLayoutVars>
          <dgm:animLvl val="lvl"/>
          <dgm:resizeHandles val="exact"/>
        </dgm:presLayoutVars>
      </dgm:prSet>
      <dgm:spPr/>
    </dgm:pt>
    <dgm:pt modelId="{DED11503-A670-45FE-8078-41E0AA536CFE}" type="pres">
      <dgm:prSet presAssocID="{F3E94755-7A95-4D9D-8464-B82D44CF5223}" presName="parentText" presStyleLbl="node1" presStyleIdx="0" presStyleCnt="2">
        <dgm:presLayoutVars>
          <dgm:chMax val="0"/>
          <dgm:bulletEnabled val="1"/>
        </dgm:presLayoutVars>
      </dgm:prSet>
      <dgm:spPr/>
    </dgm:pt>
    <dgm:pt modelId="{549F0B84-137D-4186-9FD6-AEE6323CF2CE}" type="pres">
      <dgm:prSet presAssocID="{F3E94755-7A95-4D9D-8464-B82D44CF5223}" presName="childText" presStyleLbl="revTx" presStyleIdx="0" presStyleCnt="1">
        <dgm:presLayoutVars>
          <dgm:bulletEnabled val="1"/>
        </dgm:presLayoutVars>
      </dgm:prSet>
      <dgm:spPr/>
    </dgm:pt>
    <dgm:pt modelId="{81DFF476-3459-455C-83F4-9942FF521B55}" type="pres">
      <dgm:prSet presAssocID="{7325BA06-F2F4-424F-BC2E-0D4D81169F6C}" presName="parentText" presStyleLbl="node1" presStyleIdx="1" presStyleCnt="2">
        <dgm:presLayoutVars>
          <dgm:chMax val="0"/>
          <dgm:bulletEnabled val="1"/>
        </dgm:presLayoutVars>
      </dgm:prSet>
      <dgm:spPr/>
    </dgm:pt>
  </dgm:ptLst>
  <dgm:cxnLst>
    <dgm:cxn modelId="{AAE7B120-6F55-4705-BBC3-3A7AF05B0340}" type="presOf" srcId="{40750D4A-46E6-4E8F-9A62-4011D073554F}" destId="{549F0B84-137D-4186-9FD6-AEE6323CF2CE}" srcOrd="0" destOrd="6" presId="urn:microsoft.com/office/officeart/2005/8/layout/vList2"/>
    <dgm:cxn modelId="{33B9C82A-4B0D-40C8-AD63-C7067E2B1584}" type="presOf" srcId="{1D7591EC-F762-43E0-8E5A-5A193048F50A}" destId="{549F0B84-137D-4186-9FD6-AEE6323CF2CE}" srcOrd="0" destOrd="5" presId="urn:microsoft.com/office/officeart/2005/8/layout/vList2"/>
    <dgm:cxn modelId="{15DC652C-985E-46E1-BAA3-4108DEDDFEE8}" type="presOf" srcId="{E8817AB3-CD56-4920-A0F3-1469EFEE4C55}" destId="{549F0B84-137D-4186-9FD6-AEE6323CF2CE}" srcOrd="0" destOrd="3" presId="urn:microsoft.com/office/officeart/2005/8/layout/vList2"/>
    <dgm:cxn modelId="{5FF0E02E-306A-4866-8CB7-FE73FDB29E0A}" srcId="{EEA01907-862F-4C6B-A91F-0CAD022FCBBD}" destId="{7325BA06-F2F4-424F-BC2E-0D4D81169F6C}" srcOrd="1" destOrd="0" parTransId="{5A419433-108A-4D0E-926C-5B838382919A}" sibTransId="{45A5FBEB-5A16-4EDD-873E-C466A656565C}"/>
    <dgm:cxn modelId="{05033B63-EEAF-4499-A8E7-0B2A3E69C697}" srcId="{F3E94755-7A95-4D9D-8464-B82D44CF5223}" destId="{ABC61BD7-0CBE-47EF-B918-AD277C9437E5}" srcOrd="1" destOrd="0" parTransId="{28A31F41-4BAE-4590-BDE1-8A05C94A419F}" sibTransId="{AB151DF2-69BF-49D9-B430-20B7B7384050}"/>
    <dgm:cxn modelId="{30D61F64-41BC-414D-B32F-1C12B31A7747}" type="presOf" srcId="{F3E94755-7A95-4D9D-8464-B82D44CF5223}" destId="{DED11503-A670-45FE-8078-41E0AA536CFE}" srcOrd="0" destOrd="0" presId="urn:microsoft.com/office/officeart/2005/8/layout/vList2"/>
    <dgm:cxn modelId="{D4EBFF56-D768-4BA8-8C34-D9FBA183868C}" srcId="{EEA01907-862F-4C6B-A91F-0CAD022FCBBD}" destId="{F3E94755-7A95-4D9D-8464-B82D44CF5223}" srcOrd="0" destOrd="0" parTransId="{DE2C814A-DB1D-4A79-8B3C-6F876517F34D}" sibTransId="{5F432367-BFDF-41F9-9493-E6711E1211C7}"/>
    <dgm:cxn modelId="{8A745781-559A-480D-9E4B-855C7BBA90FE}" srcId="{850FEA3D-79DA-45EB-8E2D-34D320ED8C96}" destId="{1D7591EC-F762-43E0-8E5A-5A193048F50A}" srcOrd="0" destOrd="0" parTransId="{186A3E1C-3F38-45B3-B839-7491B044B092}" sibTransId="{16FAA431-E995-4D1D-BC18-CEF10BE50F5E}"/>
    <dgm:cxn modelId="{946DD686-079F-4BCD-86A7-5DA657DCAA77}" srcId="{ABC61BD7-0CBE-47EF-B918-AD277C9437E5}" destId="{7101A8CE-C74A-4D1F-993C-47B38CCBC66D}" srcOrd="0" destOrd="0" parTransId="{D408268F-65CC-4515-816E-3E34B0254FC2}" sibTransId="{98E21DCF-04E1-42E5-949E-201DE8F69FCF}"/>
    <dgm:cxn modelId="{82435AA1-F955-4755-AB78-99D85D8B64DF}" type="presOf" srcId="{850FEA3D-79DA-45EB-8E2D-34D320ED8C96}" destId="{549F0B84-137D-4186-9FD6-AEE6323CF2CE}" srcOrd="0" destOrd="4" presId="urn:microsoft.com/office/officeart/2005/8/layout/vList2"/>
    <dgm:cxn modelId="{D686AEA8-00FD-4F38-B03F-88F750252791}" srcId="{F3E94755-7A95-4D9D-8464-B82D44CF5223}" destId="{5A29EF5A-6692-44B0-A9F8-3EEF80B60B84}" srcOrd="0" destOrd="0" parTransId="{51937007-7E84-4B49-9A17-72B8084B2CD0}" sibTransId="{6F46AAFB-9E4B-42B3-B0D5-52F4BF3A0E90}"/>
    <dgm:cxn modelId="{F9F2CCBC-20BF-44F6-B94D-440144AE5E50}" type="presOf" srcId="{5A29EF5A-6692-44B0-A9F8-3EEF80B60B84}" destId="{549F0B84-137D-4186-9FD6-AEE6323CF2CE}" srcOrd="0" destOrd="0" presId="urn:microsoft.com/office/officeart/2005/8/layout/vList2"/>
    <dgm:cxn modelId="{0CC9CBC0-2E50-410F-8C98-61769F0BD9AD}" srcId="{1D7591EC-F762-43E0-8E5A-5A193048F50A}" destId="{40750D4A-46E6-4E8F-9A62-4011D073554F}" srcOrd="0" destOrd="0" parTransId="{FA0980FE-56B9-4D38-8968-368BEC2DBAE6}" sibTransId="{3C23FC86-CA75-4D6F-A986-F99B98631EE6}"/>
    <dgm:cxn modelId="{40EB32C6-0DC3-4EC5-82D1-15577634B0DC}" type="presOf" srcId="{ABC61BD7-0CBE-47EF-B918-AD277C9437E5}" destId="{549F0B84-137D-4186-9FD6-AEE6323CF2CE}" srcOrd="0" destOrd="1" presId="urn:microsoft.com/office/officeart/2005/8/layout/vList2"/>
    <dgm:cxn modelId="{116867CF-C3BE-4421-94BC-67CBC69D1C7E}" srcId="{F3E94755-7A95-4D9D-8464-B82D44CF5223}" destId="{850FEA3D-79DA-45EB-8E2D-34D320ED8C96}" srcOrd="2" destOrd="0" parTransId="{F95276F4-A0CB-4BA0-8501-6BDD6D6F8FB1}" sibTransId="{35CD48B7-0F4C-45E7-AC3F-2B39F6CF923C}"/>
    <dgm:cxn modelId="{711C5CDC-28D0-4A90-8FA2-87A78F0066CD}" srcId="{ABC61BD7-0CBE-47EF-B918-AD277C9437E5}" destId="{E8817AB3-CD56-4920-A0F3-1469EFEE4C55}" srcOrd="1" destOrd="0" parTransId="{3133ED99-FED2-4B8E-8330-43B4BD4842A4}" sibTransId="{AFDF6700-5678-494D-8293-DDA240C9CBD0}"/>
    <dgm:cxn modelId="{EA29DDDD-FFA0-4CD4-97C9-B04798D44CF0}" type="presOf" srcId="{7101A8CE-C74A-4D1F-993C-47B38CCBC66D}" destId="{549F0B84-137D-4186-9FD6-AEE6323CF2CE}" srcOrd="0" destOrd="2" presId="urn:microsoft.com/office/officeart/2005/8/layout/vList2"/>
    <dgm:cxn modelId="{04F109DF-11A8-4137-AA80-E6CF1B107771}" type="presOf" srcId="{7325BA06-F2F4-424F-BC2E-0D4D81169F6C}" destId="{81DFF476-3459-455C-83F4-9942FF521B55}" srcOrd="0" destOrd="0" presId="urn:microsoft.com/office/officeart/2005/8/layout/vList2"/>
    <dgm:cxn modelId="{85FC57EB-1F72-4BDA-A880-F06026A37B93}" type="presOf" srcId="{EEA01907-862F-4C6B-A91F-0CAD022FCBBD}" destId="{97C03749-FDD9-46C0-9DF0-2EE3105D93A7}" srcOrd="0" destOrd="0" presId="urn:microsoft.com/office/officeart/2005/8/layout/vList2"/>
    <dgm:cxn modelId="{DAB13B97-840B-4D94-A6CD-88ED8D747BB0}" type="presParOf" srcId="{97C03749-FDD9-46C0-9DF0-2EE3105D93A7}" destId="{DED11503-A670-45FE-8078-41E0AA536CFE}" srcOrd="0" destOrd="0" presId="urn:microsoft.com/office/officeart/2005/8/layout/vList2"/>
    <dgm:cxn modelId="{C9B891A2-A1B9-4FF2-B8E2-1D91D4F79FB2}" type="presParOf" srcId="{97C03749-FDD9-46C0-9DF0-2EE3105D93A7}" destId="{549F0B84-137D-4186-9FD6-AEE6323CF2CE}" srcOrd="1" destOrd="0" presId="urn:microsoft.com/office/officeart/2005/8/layout/vList2"/>
    <dgm:cxn modelId="{7AA1AD40-03C5-482C-8ABB-3D59642385F9}" type="presParOf" srcId="{97C03749-FDD9-46C0-9DF0-2EE3105D93A7}" destId="{81DFF476-3459-455C-83F4-9942FF521B5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6D8E4-08FD-4EDA-8092-1B69CF767B12}">
      <dsp:nvSpPr>
        <dsp:cNvPr id="0" name=""/>
        <dsp:cNvSpPr/>
      </dsp:nvSpPr>
      <dsp:spPr>
        <a:xfrm rot="5400000">
          <a:off x="6133808" y="-2336264"/>
          <a:ext cx="1411807" cy="643737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Systemising, defending, and recommending concepts of right and wrong behaviour.</a:t>
          </a:r>
          <a:endParaRPr lang="en-US" sz="2000" kern="1200" dirty="0"/>
        </a:p>
      </dsp:txBody>
      <dsp:txXfrm rot="-5400000">
        <a:off x="3621024" y="245439"/>
        <a:ext cx="6368457" cy="1273969"/>
      </dsp:txXfrm>
    </dsp:sp>
    <dsp:sp modelId="{0153CC09-98BB-4282-A3D2-8529C8E2E8D3}">
      <dsp:nvSpPr>
        <dsp:cNvPr id="0" name=""/>
        <dsp:cNvSpPr/>
      </dsp:nvSpPr>
      <dsp:spPr>
        <a:xfrm>
          <a:off x="0" y="44"/>
          <a:ext cx="3621024" cy="17647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b="1"/>
          </a:pPr>
          <a:r>
            <a:rPr lang="en-GB" sz="3600" kern="1200"/>
            <a:t>Ethics or Moral Philosophy</a:t>
          </a:r>
          <a:endParaRPr lang="en-US" sz="3600" kern="1200"/>
        </a:p>
      </dsp:txBody>
      <dsp:txXfrm>
        <a:off x="86148" y="86192"/>
        <a:ext cx="3448728" cy="1592463"/>
      </dsp:txXfrm>
    </dsp:sp>
    <dsp:sp modelId="{318C4757-7DE7-4EE7-8220-80E6BDA254BD}">
      <dsp:nvSpPr>
        <dsp:cNvPr id="0" name=""/>
        <dsp:cNvSpPr/>
      </dsp:nvSpPr>
      <dsp:spPr>
        <a:xfrm rot="5400000">
          <a:off x="6133808" y="-483266"/>
          <a:ext cx="1411807" cy="6437376"/>
        </a:xfrm>
        <a:prstGeom prst="round2Same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b="1" kern="1200" dirty="0"/>
            <a:t>Metaethics</a:t>
          </a:r>
          <a:r>
            <a:rPr lang="en-GB" sz="2000" kern="1200" dirty="0"/>
            <a:t> – What is Good and Bad?</a:t>
          </a:r>
          <a:endParaRPr lang="en-US" sz="2000" kern="1200" dirty="0"/>
        </a:p>
        <a:p>
          <a:pPr marL="228600" lvl="1" indent="-228600" algn="l" defTabSz="889000">
            <a:lnSpc>
              <a:spcPct val="90000"/>
            </a:lnSpc>
            <a:spcBef>
              <a:spcPct val="0"/>
            </a:spcBef>
            <a:spcAft>
              <a:spcPct val="15000"/>
            </a:spcAft>
            <a:buChar char="•"/>
          </a:pPr>
          <a:r>
            <a:rPr lang="en-GB" sz="2000" b="1" kern="1200" dirty="0"/>
            <a:t>Normative Ethics </a:t>
          </a:r>
          <a:r>
            <a:rPr lang="en-GB" sz="2000" kern="1200" dirty="0"/>
            <a:t>– What should I do?</a:t>
          </a:r>
          <a:endParaRPr lang="en-US" sz="2000" kern="1200" dirty="0"/>
        </a:p>
        <a:p>
          <a:pPr marL="228600" lvl="1" indent="-228600" algn="l" defTabSz="889000">
            <a:lnSpc>
              <a:spcPct val="90000"/>
            </a:lnSpc>
            <a:spcBef>
              <a:spcPct val="0"/>
            </a:spcBef>
            <a:spcAft>
              <a:spcPct val="15000"/>
            </a:spcAft>
            <a:buChar char="•"/>
          </a:pPr>
          <a:r>
            <a:rPr lang="en-GB" sz="2000" b="1" kern="1200" dirty="0"/>
            <a:t>Applied Ethics </a:t>
          </a:r>
          <a:r>
            <a:rPr lang="en-GB" sz="2000" kern="1200" dirty="0"/>
            <a:t>– What is the right thing to do in this situation?</a:t>
          </a:r>
          <a:endParaRPr lang="en-US" sz="2000" kern="1200" dirty="0"/>
        </a:p>
      </dsp:txBody>
      <dsp:txXfrm rot="-5400000">
        <a:off x="3621024" y="2098437"/>
        <a:ext cx="6368457" cy="1273969"/>
      </dsp:txXfrm>
    </dsp:sp>
    <dsp:sp modelId="{4F992DE1-8981-44B4-9085-FDF3489986D7}">
      <dsp:nvSpPr>
        <dsp:cNvPr id="0" name=""/>
        <dsp:cNvSpPr/>
      </dsp:nvSpPr>
      <dsp:spPr>
        <a:xfrm>
          <a:off x="0" y="1853041"/>
          <a:ext cx="3621024" cy="1764759"/>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b="1"/>
          </a:pPr>
          <a:r>
            <a:rPr lang="en-GB" sz="3600" kern="1200"/>
            <a:t>Generally divided into three areas:</a:t>
          </a:r>
          <a:endParaRPr lang="en-US" sz="3600" kern="1200"/>
        </a:p>
      </dsp:txBody>
      <dsp:txXfrm>
        <a:off x="86148" y="1939189"/>
        <a:ext cx="3448728" cy="15924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40444-169C-4A0D-8812-AAE8CDB6D0E6}">
      <dsp:nvSpPr>
        <dsp:cNvPr id="0" name=""/>
        <dsp:cNvSpPr/>
      </dsp:nvSpPr>
      <dsp:spPr>
        <a:xfrm>
          <a:off x="0" y="322543"/>
          <a:ext cx="109136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74C3A0-CB1A-4B30-9790-AB1423346F02}">
      <dsp:nvSpPr>
        <dsp:cNvPr id="0" name=""/>
        <dsp:cNvSpPr/>
      </dsp:nvSpPr>
      <dsp:spPr>
        <a:xfrm>
          <a:off x="545682" y="4210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kern="1200" dirty="0"/>
            <a:t>Early approaches focused on a "human-values approach" </a:t>
          </a:r>
        </a:p>
      </dsp:txBody>
      <dsp:txXfrm>
        <a:off x="573062" y="69483"/>
        <a:ext cx="7584794" cy="506120"/>
      </dsp:txXfrm>
    </dsp:sp>
    <dsp:sp modelId="{1437782A-1C4C-4851-8DF2-ED30D96E0EA5}">
      <dsp:nvSpPr>
        <dsp:cNvPr id="0" name=""/>
        <dsp:cNvSpPr/>
      </dsp:nvSpPr>
      <dsp:spPr>
        <a:xfrm>
          <a:off x="0" y="1184383"/>
          <a:ext cx="109136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5CD699-7589-4071-A415-13346A0DFDA1}">
      <dsp:nvSpPr>
        <dsp:cNvPr id="0" name=""/>
        <dsp:cNvSpPr/>
      </dsp:nvSpPr>
      <dsp:spPr>
        <a:xfrm>
          <a:off x="545682" y="90394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kern="1200"/>
            <a:t>Focus on fixing problems caused by software/hardware etc.</a:t>
          </a:r>
        </a:p>
      </dsp:txBody>
      <dsp:txXfrm>
        <a:off x="573062" y="931323"/>
        <a:ext cx="7584794" cy="506120"/>
      </dsp:txXfrm>
    </dsp:sp>
    <dsp:sp modelId="{D4559B5D-424E-4167-990B-466A0508D2C0}">
      <dsp:nvSpPr>
        <dsp:cNvPr id="0" name=""/>
        <dsp:cNvSpPr/>
      </dsp:nvSpPr>
      <dsp:spPr>
        <a:xfrm>
          <a:off x="0" y="2046224"/>
          <a:ext cx="10913649" cy="14064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020" tIns="395732" rIns="8470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Shift towards avoiding problems Late 1990s</a:t>
          </a:r>
        </a:p>
        <a:p>
          <a:pPr marL="342900" lvl="2" indent="-171450" algn="l" defTabSz="844550">
            <a:lnSpc>
              <a:spcPct val="90000"/>
            </a:lnSpc>
            <a:spcBef>
              <a:spcPct val="0"/>
            </a:spcBef>
            <a:spcAft>
              <a:spcPct val="15000"/>
            </a:spcAft>
            <a:buChar char="•"/>
          </a:pPr>
          <a:r>
            <a:rPr lang="en-US" sz="1900" kern="1200"/>
            <a:t>Anticipate harm to human values</a:t>
          </a:r>
        </a:p>
        <a:p>
          <a:pPr marL="342900" lvl="2" indent="-171450" algn="l" defTabSz="844550">
            <a:lnSpc>
              <a:spcPct val="90000"/>
            </a:lnSpc>
            <a:spcBef>
              <a:spcPct val="0"/>
            </a:spcBef>
            <a:spcAft>
              <a:spcPct val="15000"/>
            </a:spcAft>
            <a:buChar char="•"/>
          </a:pPr>
          <a:r>
            <a:rPr lang="en-US" sz="1900" kern="1200"/>
            <a:t>Design new technology (inc. software) to avoid this.</a:t>
          </a:r>
        </a:p>
      </dsp:txBody>
      <dsp:txXfrm>
        <a:off x="0" y="2046224"/>
        <a:ext cx="10913649" cy="1406475"/>
      </dsp:txXfrm>
    </dsp:sp>
    <dsp:sp modelId="{B7970F1F-20B2-4043-B718-7B464B625F73}">
      <dsp:nvSpPr>
        <dsp:cNvPr id="0" name=""/>
        <dsp:cNvSpPr/>
      </dsp:nvSpPr>
      <dsp:spPr>
        <a:xfrm>
          <a:off x="545682" y="1765783"/>
          <a:ext cx="7639554"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57" tIns="0" rIns="288757" bIns="0" numCol="1" spcCol="1270" anchor="ctr" anchorCtr="0">
          <a:noAutofit/>
        </a:bodyPr>
        <a:lstStyle/>
        <a:p>
          <a:pPr marL="0" lvl="0" indent="0" algn="l" defTabSz="844550">
            <a:lnSpc>
              <a:spcPct val="90000"/>
            </a:lnSpc>
            <a:spcBef>
              <a:spcPct val="0"/>
            </a:spcBef>
            <a:spcAft>
              <a:spcPct val="35000"/>
            </a:spcAft>
            <a:buNone/>
          </a:pPr>
          <a:r>
            <a:rPr lang="en-US" sz="1900" b="1" kern="1200" dirty="0"/>
            <a:t>Value-sensitive Computer Design</a:t>
          </a:r>
          <a:endParaRPr lang="en-US" sz="1900" kern="1200" dirty="0"/>
        </a:p>
      </dsp:txBody>
      <dsp:txXfrm>
        <a:off x="573062" y="1793163"/>
        <a:ext cx="7584794"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BAC46-1F18-4B5F-83CF-CA7267B87BB1}">
      <dsp:nvSpPr>
        <dsp:cNvPr id="0" name=""/>
        <dsp:cNvSpPr/>
      </dsp:nvSpPr>
      <dsp:spPr>
        <a:xfrm>
          <a:off x="0" y="44174"/>
          <a:ext cx="9881870"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Professional Ethics</a:t>
          </a:r>
          <a:endParaRPr lang="en-US" sz="3200" kern="1200"/>
        </a:p>
      </dsp:txBody>
      <dsp:txXfrm>
        <a:off x="36553" y="80727"/>
        <a:ext cx="9808764" cy="675694"/>
      </dsp:txXfrm>
    </dsp:sp>
    <dsp:sp modelId="{E66F3827-E78C-4412-9C9A-B16A6532A93C}">
      <dsp:nvSpPr>
        <dsp:cNvPr id="0" name=""/>
        <dsp:cNvSpPr/>
      </dsp:nvSpPr>
      <dsp:spPr>
        <a:xfrm>
          <a:off x="0" y="792974"/>
          <a:ext cx="9881870"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4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Starts in the early 1990s, gathers momentum</a:t>
          </a:r>
        </a:p>
        <a:p>
          <a:pPr marL="228600" lvl="1" indent="-228600" algn="l" defTabSz="1111250">
            <a:lnSpc>
              <a:spcPct val="90000"/>
            </a:lnSpc>
            <a:spcBef>
              <a:spcPct val="0"/>
            </a:spcBef>
            <a:spcAft>
              <a:spcPct val="20000"/>
            </a:spcAft>
            <a:buChar char="•"/>
          </a:pPr>
          <a:r>
            <a:rPr lang="en-US" sz="2500" kern="1200" dirty="0"/>
            <a:t> Computer ethics should be seen as </a:t>
          </a:r>
          <a:r>
            <a:rPr lang="en-US" sz="2500" b="1" kern="1200" dirty="0"/>
            <a:t>Professional Ethics</a:t>
          </a:r>
          <a:endParaRPr lang="en-US" sz="2500" kern="1200" dirty="0"/>
        </a:p>
        <a:p>
          <a:pPr marL="457200" lvl="2" indent="-228600" algn="l" defTabSz="1111250">
            <a:lnSpc>
              <a:spcPct val="90000"/>
            </a:lnSpc>
            <a:spcBef>
              <a:spcPct val="0"/>
            </a:spcBef>
            <a:spcAft>
              <a:spcPct val="20000"/>
            </a:spcAft>
            <a:buChar char="•"/>
          </a:pPr>
          <a:r>
            <a:rPr lang="en-US" sz="2500" kern="1200" dirty="0" err="1"/>
            <a:t>Gotterbarn</a:t>
          </a:r>
          <a:r>
            <a:rPr lang="en-US" sz="2500" kern="1200" dirty="0"/>
            <a:t> and others</a:t>
          </a:r>
        </a:p>
        <a:p>
          <a:pPr marL="457200" lvl="2" indent="-228600" algn="l" defTabSz="1111250">
            <a:lnSpc>
              <a:spcPct val="90000"/>
            </a:lnSpc>
            <a:spcBef>
              <a:spcPct val="0"/>
            </a:spcBef>
            <a:spcAft>
              <a:spcPct val="20000"/>
            </a:spcAft>
            <a:buChar char="•"/>
          </a:pPr>
          <a:r>
            <a:rPr lang="en-US" sz="2500" kern="1200" dirty="0"/>
            <a:t>The 'profession' should be </a:t>
          </a:r>
          <a:r>
            <a:rPr lang="en-US" sz="2500" kern="1200" dirty="0" err="1"/>
            <a:t>develope</a:t>
          </a:r>
          <a:r>
            <a:rPr lang="en-GB" sz="2500" kern="1200" dirty="0"/>
            <a:t>d</a:t>
          </a:r>
          <a:r>
            <a:rPr lang="en-US" sz="2500" kern="1200" dirty="0"/>
            <a:t> and advance of standards for good practice</a:t>
          </a:r>
        </a:p>
        <a:p>
          <a:pPr marL="685800" lvl="3" indent="-228600" algn="l" defTabSz="1111250">
            <a:lnSpc>
              <a:spcPct val="90000"/>
            </a:lnSpc>
            <a:spcBef>
              <a:spcPct val="0"/>
            </a:spcBef>
            <a:spcAft>
              <a:spcPct val="20000"/>
            </a:spcAft>
            <a:buChar char="•"/>
          </a:pPr>
          <a:r>
            <a:rPr lang="en-US" sz="2500" kern="1200"/>
            <a:t>Codes of conduct</a:t>
          </a:r>
        </a:p>
      </dsp:txBody>
      <dsp:txXfrm>
        <a:off x="0" y="792974"/>
        <a:ext cx="9881870" cy="2450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1A647-3C61-4F0B-A987-F51A6EB265AF}">
      <dsp:nvSpPr>
        <dsp:cNvPr id="0" name=""/>
        <dsp:cNvSpPr/>
      </dsp:nvSpPr>
      <dsp:spPr>
        <a:xfrm>
          <a:off x="5379109" y="1226386"/>
          <a:ext cx="1180192" cy="561664"/>
        </a:xfrm>
        <a:custGeom>
          <a:avLst/>
          <a:gdLst/>
          <a:ahLst/>
          <a:cxnLst/>
          <a:rect l="0" t="0" r="0" b="0"/>
          <a:pathLst>
            <a:path>
              <a:moveTo>
                <a:pt x="0" y="0"/>
              </a:moveTo>
              <a:lnTo>
                <a:pt x="0" y="382757"/>
              </a:lnTo>
              <a:lnTo>
                <a:pt x="1180192" y="382757"/>
              </a:lnTo>
              <a:lnTo>
                <a:pt x="1180192" y="56166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DFB5DD-74CF-4B1A-8576-1BAE24235B1B}">
      <dsp:nvSpPr>
        <dsp:cNvPr id="0" name=""/>
        <dsp:cNvSpPr/>
      </dsp:nvSpPr>
      <dsp:spPr>
        <a:xfrm>
          <a:off x="4198917" y="1226386"/>
          <a:ext cx="1180192" cy="561664"/>
        </a:xfrm>
        <a:custGeom>
          <a:avLst/>
          <a:gdLst/>
          <a:ahLst/>
          <a:cxnLst/>
          <a:rect l="0" t="0" r="0" b="0"/>
          <a:pathLst>
            <a:path>
              <a:moveTo>
                <a:pt x="1180192" y="0"/>
              </a:moveTo>
              <a:lnTo>
                <a:pt x="1180192" y="382757"/>
              </a:lnTo>
              <a:lnTo>
                <a:pt x="0" y="382757"/>
              </a:lnTo>
              <a:lnTo>
                <a:pt x="0" y="56166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D4ABAF-6E88-41F0-8972-D23B38BAA69C}">
      <dsp:nvSpPr>
        <dsp:cNvPr id="0" name=""/>
        <dsp:cNvSpPr/>
      </dsp:nvSpPr>
      <dsp:spPr>
        <a:xfrm>
          <a:off x="4413498" y="59"/>
          <a:ext cx="1931223" cy="1226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F23BD-739D-4B5A-AE62-44E1AA0F0761}">
      <dsp:nvSpPr>
        <dsp:cNvPr id="0" name=""/>
        <dsp:cNvSpPr/>
      </dsp:nvSpPr>
      <dsp:spPr>
        <a:xfrm>
          <a:off x="4628078" y="203910"/>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Dual focus:</a:t>
          </a:r>
        </a:p>
      </dsp:txBody>
      <dsp:txXfrm>
        <a:off x="4663996" y="239828"/>
        <a:ext cx="1859387" cy="1154490"/>
      </dsp:txXfrm>
    </dsp:sp>
    <dsp:sp modelId="{890736D5-2094-4D9C-9097-00B026512C38}">
      <dsp:nvSpPr>
        <dsp:cNvPr id="0" name=""/>
        <dsp:cNvSpPr/>
      </dsp:nvSpPr>
      <dsp:spPr>
        <a:xfrm>
          <a:off x="3233305" y="1788050"/>
          <a:ext cx="1931223" cy="1226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B6461-A312-4703-A5D4-647583756588}">
      <dsp:nvSpPr>
        <dsp:cNvPr id="0" name=""/>
        <dsp:cNvSpPr/>
      </dsp:nvSpPr>
      <dsp:spPr>
        <a:xfrm>
          <a:off x="3447886" y="1991901"/>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Video Games as Objects</a:t>
          </a:r>
        </a:p>
      </dsp:txBody>
      <dsp:txXfrm>
        <a:off x="3483804" y="2027819"/>
        <a:ext cx="1859387" cy="1154490"/>
      </dsp:txXfrm>
    </dsp:sp>
    <dsp:sp modelId="{1C62353F-D6A7-4341-B3A5-E94A0556CA21}">
      <dsp:nvSpPr>
        <dsp:cNvPr id="0" name=""/>
        <dsp:cNvSpPr/>
      </dsp:nvSpPr>
      <dsp:spPr>
        <a:xfrm>
          <a:off x="5593690" y="1788050"/>
          <a:ext cx="1931223" cy="12263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B2442-513B-4EC5-A3F7-BF1455333AE6}">
      <dsp:nvSpPr>
        <dsp:cNvPr id="0" name=""/>
        <dsp:cNvSpPr/>
      </dsp:nvSpPr>
      <dsp:spPr>
        <a:xfrm>
          <a:off x="5808270" y="1991901"/>
          <a:ext cx="1931223" cy="122632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Video Games as Experiences</a:t>
          </a:r>
        </a:p>
      </dsp:txBody>
      <dsp:txXfrm>
        <a:off x="5844188" y="2027819"/>
        <a:ext cx="1859387" cy="11544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DDEAC-C6C4-44C3-8EC1-34C412F88FED}">
      <dsp:nvSpPr>
        <dsp:cNvPr id="0" name=""/>
        <dsp:cNvSpPr/>
      </dsp:nvSpPr>
      <dsp:spPr>
        <a:xfrm>
          <a:off x="1461530" y="55588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11C6C-EC7A-409E-91C9-9FEC361235E3}">
      <dsp:nvSpPr>
        <dsp:cNvPr id="0" name=""/>
        <dsp:cNvSpPr/>
      </dsp:nvSpPr>
      <dsp:spPr>
        <a:xfrm>
          <a:off x="57530" y="2204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Consider video games as objects</a:t>
          </a:r>
        </a:p>
      </dsp:txBody>
      <dsp:txXfrm>
        <a:off x="57530" y="2204908"/>
        <a:ext cx="4320000" cy="648000"/>
      </dsp:txXfrm>
    </dsp:sp>
    <dsp:sp modelId="{95C35A98-D7CD-471B-BC30-FD24F00B3E87}">
      <dsp:nvSpPr>
        <dsp:cNvPr id="0" name=""/>
        <dsp:cNvSpPr/>
      </dsp:nvSpPr>
      <dsp:spPr>
        <a:xfrm>
          <a:off x="57530" y="2916641"/>
          <a:ext cx="4320000" cy="82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Morality of game:</a:t>
          </a:r>
        </a:p>
        <a:p>
          <a:pPr marL="171450" lvl="1" indent="-171450" algn="l" defTabSz="755650">
            <a:lnSpc>
              <a:spcPct val="90000"/>
            </a:lnSpc>
            <a:spcBef>
              <a:spcPct val="0"/>
            </a:spcBef>
            <a:spcAft>
              <a:spcPct val="15000"/>
            </a:spcAft>
            <a:buChar char="•"/>
          </a:pPr>
          <a:r>
            <a:rPr lang="en-US" sz="1700" kern="1200"/>
            <a:t>Production</a:t>
          </a:r>
        </a:p>
        <a:p>
          <a:pPr marL="171450" lvl="1" indent="-171450" algn="l" defTabSz="755650">
            <a:lnSpc>
              <a:spcPct val="90000"/>
            </a:lnSpc>
            <a:spcBef>
              <a:spcPct val="0"/>
            </a:spcBef>
            <a:spcAft>
              <a:spcPct val="15000"/>
            </a:spcAft>
            <a:buChar char="•"/>
          </a:pPr>
          <a:r>
            <a:rPr lang="en-US" sz="1700" kern="1200"/>
            <a:t>Marketing/Promotion Monetisation</a:t>
          </a:r>
        </a:p>
      </dsp:txBody>
      <dsp:txXfrm>
        <a:off x="57530" y="2916641"/>
        <a:ext cx="4320000" cy="8259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A8C0D-78DC-43DB-841A-A02A67780B7B}">
      <dsp:nvSpPr>
        <dsp:cNvPr id="0" name=""/>
        <dsp:cNvSpPr/>
      </dsp:nvSpPr>
      <dsp:spPr>
        <a:xfrm>
          <a:off x="0" y="1215938"/>
          <a:ext cx="5597235" cy="2431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Consider the playing of an individual game</a:t>
          </a:r>
        </a:p>
        <a:p>
          <a:pPr marL="171450" lvl="1" indent="-171450" algn="l" defTabSz="711200">
            <a:lnSpc>
              <a:spcPct val="90000"/>
            </a:lnSpc>
            <a:spcBef>
              <a:spcPct val="0"/>
            </a:spcBef>
            <a:spcAft>
              <a:spcPct val="15000"/>
            </a:spcAft>
            <a:buChar char="•"/>
          </a:pPr>
          <a:r>
            <a:rPr lang="en-US" sz="1600" kern="1200" dirty="0"/>
            <a:t>Morality of actions performed by player though avatar</a:t>
          </a:r>
        </a:p>
        <a:p>
          <a:pPr marL="171450" lvl="1" indent="-171450" algn="l" defTabSz="711200">
            <a:lnSpc>
              <a:spcPct val="90000"/>
            </a:lnSpc>
            <a:spcBef>
              <a:spcPct val="0"/>
            </a:spcBef>
            <a:spcAft>
              <a:spcPct val="15000"/>
            </a:spcAft>
            <a:buChar char="•"/>
          </a:pPr>
          <a:r>
            <a:rPr lang="en-US" sz="1600" kern="1200" dirty="0"/>
            <a:t> Key in this discussion:</a:t>
          </a:r>
        </a:p>
        <a:p>
          <a:pPr marL="342900" lvl="2" indent="-171450" algn="l" defTabSz="711200">
            <a:lnSpc>
              <a:spcPct val="90000"/>
            </a:lnSpc>
            <a:spcBef>
              <a:spcPct val="0"/>
            </a:spcBef>
            <a:spcAft>
              <a:spcPct val="15000"/>
            </a:spcAft>
            <a:buChar char="•"/>
          </a:pPr>
          <a:r>
            <a:rPr lang="en-US" sz="1600" kern="1200" dirty="0"/>
            <a:t>The player / avatar relationship (player-subject)</a:t>
          </a:r>
        </a:p>
        <a:p>
          <a:pPr marL="342900" lvl="2" indent="-171450" algn="l" defTabSz="711200">
            <a:lnSpc>
              <a:spcPct val="90000"/>
            </a:lnSpc>
            <a:spcBef>
              <a:spcPct val="0"/>
            </a:spcBef>
            <a:spcAft>
              <a:spcPct val="15000"/>
            </a:spcAft>
            <a:buChar char="•"/>
          </a:pPr>
          <a:r>
            <a:rPr lang="en-US" sz="1600" kern="1200" dirty="0"/>
            <a:t>The player as a human (self-subject)</a:t>
          </a:r>
        </a:p>
        <a:p>
          <a:pPr marL="342900" lvl="2" indent="-171450" algn="l" defTabSz="711200">
            <a:lnSpc>
              <a:spcPct val="90000"/>
            </a:lnSpc>
            <a:spcBef>
              <a:spcPct val="0"/>
            </a:spcBef>
            <a:spcAft>
              <a:spcPct val="15000"/>
            </a:spcAft>
            <a:buChar char="•"/>
          </a:pPr>
          <a:r>
            <a:rPr lang="en-US" sz="1600" kern="1200"/>
            <a:t>Player-subject in the game</a:t>
          </a:r>
        </a:p>
      </dsp:txBody>
      <dsp:txXfrm>
        <a:off x="71227" y="1287165"/>
        <a:ext cx="5454781" cy="2289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612CE-713A-48F5-9C1C-8E99CD6C930C}">
      <dsp:nvSpPr>
        <dsp:cNvPr id="0" name=""/>
        <dsp:cNvSpPr/>
      </dsp:nvSpPr>
      <dsp:spPr>
        <a:xfrm>
          <a:off x="0" y="3418717"/>
          <a:ext cx="10058399" cy="14408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Other theories focus on a set of principles, rather than a single principle, such as:</a:t>
          </a:r>
          <a:endParaRPr lang="en-US" sz="2000" kern="1200"/>
        </a:p>
      </dsp:txBody>
      <dsp:txXfrm>
        <a:off x="0" y="3418717"/>
        <a:ext cx="10058399" cy="778043"/>
      </dsp:txXfrm>
    </dsp:sp>
    <dsp:sp modelId="{BA241540-266B-4BF3-81B4-BB166832A397}">
      <dsp:nvSpPr>
        <dsp:cNvPr id="0" name=""/>
        <dsp:cNvSpPr/>
      </dsp:nvSpPr>
      <dsp:spPr>
        <a:xfrm>
          <a:off x="4911" y="4167945"/>
          <a:ext cx="3349525" cy="6627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GB" sz="1900" kern="1200" dirty="0"/>
            <a:t>Virtue Theories</a:t>
          </a:r>
          <a:endParaRPr lang="en-US" sz="1900" kern="1200" dirty="0"/>
        </a:p>
      </dsp:txBody>
      <dsp:txXfrm>
        <a:off x="4911" y="4167945"/>
        <a:ext cx="3349525" cy="662778"/>
      </dsp:txXfrm>
    </dsp:sp>
    <dsp:sp modelId="{7999EE62-74A8-4E93-A3B7-F3B63995BD82}">
      <dsp:nvSpPr>
        <dsp:cNvPr id="0" name=""/>
        <dsp:cNvSpPr/>
      </dsp:nvSpPr>
      <dsp:spPr>
        <a:xfrm>
          <a:off x="3354437" y="4167945"/>
          <a:ext cx="3349525" cy="6627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GB" sz="1900" kern="1200" dirty="0"/>
            <a:t>Duty Theories</a:t>
          </a:r>
          <a:endParaRPr lang="en-US" sz="1900" kern="1200" dirty="0"/>
        </a:p>
      </dsp:txBody>
      <dsp:txXfrm>
        <a:off x="3354437" y="4167945"/>
        <a:ext cx="3349525" cy="662778"/>
      </dsp:txXfrm>
    </dsp:sp>
    <dsp:sp modelId="{694E7EAD-F3A3-4998-ABDF-165AF21B86A3}">
      <dsp:nvSpPr>
        <dsp:cNvPr id="0" name=""/>
        <dsp:cNvSpPr/>
      </dsp:nvSpPr>
      <dsp:spPr>
        <a:xfrm>
          <a:off x="6703962" y="4167945"/>
          <a:ext cx="3349525" cy="66277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GB" sz="1900" kern="1200" dirty="0"/>
            <a:t>Consequentialist Theories</a:t>
          </a:r>
          <a:endParaRPr lang="en-US" sz="1900" kern="1200" dirty="0"/>
        </a:p>
      </dsp:txBody>
      <dsp:txXfrm>
        <a:off x="6703962" y="4167945"/>
        <a:ext cx="3349525" cy="662778"/>
      </dsp:txXfrm>
    </dsp:sp>
    <dsp:sp modelId="{56A8D4C5-2608-4C17-9DEC-0DC3C57B623A}">
      <dsp:nvSpPr>
        <dsp:cNvPr id="0" name=""/>
        <dsp:cNvSpPr/>
      </dsp:nvSpPr>
      <dsp:spPr>
        <a:xfrm rot="10800000">
          <a:off x="0" y="1224346"/>
          <a:ext cx="10058399" cy="221598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 search for the ideal litmus test of proper behaviour</a:t>
          </a:r>
          <a:endParaRPr lang="en-US" sz="2000" kern="1200" dirty="0"/>
        </a:p>
      </dsp:txBody>
      <dsp:txXfrm rot="-10800000">
        <a:off x="0" y="1224346"/>
        <a:ext cx="10058399" cy="777810"/>
      </dsp:txXfrm>
    </dsp:sp>
    <dsp:sp modelId="{28067626-2114-41E7-B8AC-734D94ECE613}">
      <dsp:nvSpPr>
        <dsp:cNvPr id="0" name=""/>
        <dsp:cNvSpPr/>
      </dsp:nvSpPr>
      <dsp:spPr>
        <a:xfrm>
          <a:off x="0" y="2002156"/>
          <a:ext cx="5029200" cy="6625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t" anchorCtr="0">
          <a:noAutofit/>
        </a:bodyPr>
        <a:lstStyle/>
        <a:p>
          <a:pPr marL="0" lvl="0" indent="0" algn="l" defTabSz="844550">
            <a:lnSpc>
              <a:spcPct val="90000"/>
            </a:lnSpc>
            <a:spcBef>
              <a:spcPct val="0"/>
            </a:spcBef>
            <a:spcAft>
              <a:spcPct val="35000"/>
            </a:spcAft>
            <a:buNone/>
          </a:pPr>
          <a:r>
            <a:rPr lang="en-GB" sz="1900" kern="1200"/>
            <a:t>The Golden Rule (a Normative principle)</a:t>
          </a:r>
          <a:endParaRPr lang="en-US" sz="1900" kern="1200"/>
        </a:p>
        <a:p>
          <a:pPr marL="114300" lvl="1" indent="-114300" algn="l" defTabSz="666750">
            <a:lnSpc>
              <a:spcPct val="90000"/>
            </a:lnSpc>
            <a:spcBef>
              <a:spcPct val="0"/>
            </a:spcBef>
            <a:spcAft>
              <a:spcPct val="15000"/>
            </a:spcAft>
            <a:buChar char="•"/>
          </a:pPr>
          <a:r>
            <a:rPr lang="en-GB" sz="1500" kern="1200" dirty="0"/>
            <a:t>Do to others as we would want others to do to us</a:t>
          </a:r>
          <a:endParaRPr lang="en-US" sz="1500" kern="1200" dirty="0"/>
        </a:p>
      </dsp:txBody>
      <dsp:txXfrm>
        <a:off x="0" y="2002156"/>
        <a:ext cx="5029200" cy="662579"/>
      </dsp:txXfrm>
    </dsp:sp>
    <dsp:sp modelId="{41C3BEB6-2E33-49E9-B305-B96CE5B9BE09}">
      <dsp:nvSpPr>
        <dsp:cNvPr id="0" name=""/>
        <dsp:cNvSpPr/>
      </dsp:nvSpPr>
      <dsp:spPr>
        <a:xfrm>
          <a:off x="5029199" y="2002156"/>
          <a:ext cx="5029200" cy="6625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GB" sz="1900" kern="1200"/>
            <a:t>Can be used to reason about any moral decision</a:t>
          </a:r>
          <a:endParaRPr lang="en-US" sz="1900" kern="1200"/>
        </a:p>
      </dsp:txBody>
      <dsp:txXfrm>
        <a:off x="5029199" y="2002156"/>
        <a:ext cx="5029200" cy="662579"/>
      </dsp:txXfrm>
    </dsp:sp>
    <dsp:sp modelId="{37D179CD-6088-417F-9F62-22BDE57981B8}">
      <dsp:nvSpPr>
        <dsp:cNvPr id="0" name=""/>
        <dsp:cNvSpPr/>
      </dsp:nvSpPr>
      <dsp:spPr>
        <a:xfrm rot="10800000">
          <a:off x="0" y="1750"/>
          <a:ext cx="10058399" cy="124420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Arriving at a set of standards for right and wrong conduct</a:t>
          </a:r>
          <a:endParaRPr lang="en-US" sz="2000" kern="1200" dirty="0"/>
        </a:p>
      </dsp:txBody>
      <dsp:txXfrm rot="10800000">
        <a:off x="0" y="1750"/>
        <a:ext cx="10058399" cy="808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165E4-34D5-48C3-9A90-B0182B3AB196}">
      <dsp:nvSpPr>
        <dsp:cNvPr id="0" name=""/>
        <dsp:cNvSpPr/>
      </dsp:nvSpPr>
      <dsp:spPr>
        <a:xfrm>
          <a:off x="915713" y="655"/>
          <a:ext cx="7767381" cy="403475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According to </a:t>
          </a:r>
          <a:r>
            <a:rPr lang="en-GB" sz="2400" kern="1200" dirty="0">
              <a:hlinkClick xmlns:r="http://schemas.openxmlformats.org/officeDocument/2006/relationships" r:id="rId1"/>
            </a:rPr>
            <a:t>Aristotle</a:t>
          </a:r>
          <a:r>
            <a:rPr lang="en-GB" sz="2400" kern="1200" dirty="0"/>
            <a:t>:</a:t>
          </a:r>
        </a:p>
        <a:p>
          <a:pPr marL="0" lvl="0" indent="0" algn="l" defTabSz="1066800">
            <a:lnSpc>
              <a:spcPct val="90000"/>
            </a:lnSpc>
            <a:spcBef>
              <a:spcPct val="0"/>
            </a:spcBef>
            <a:spcAft>
              <a:spcPct val="35000"/>
            </a:spcAft>
            <a:buNone/>
          </a:pPr>
          <a:endParaRPr lang="en-US" sz="2400" kern="1200" dirty="0"/>
        </a:p>
        <a:p>
          <a:pPr marL="228600" lvl="1" indent="-228600" algn="l" defTabSz="889000">
            <a:lnSpc>
              <a:spcPct val="90000"/>
            </a:lnSpc>
            <a:spcBef>
              <a:spcPct val="0"/>
            </a:spcBef>
            <a:spcAft>
              <a:spcPct val="15000"/>
            </a:spcAft>
            <a:buChar char="•"/>
          </a:pPr>
          <a:r>
            <a:rPr lang="en-GB" sz="2000" kern="1200" dirty="0"/>
            <a:t>Virtues: Good habits which regulate our emotions.</a:t>
          </a:r>
          <a:endParaRPr lang="en-US" sz="2000" kern="1200" dirty="0"/>
        </a:p>
        <a:p>
          <a:pPr marL="457200" lvl="2" indent="-228600" algn="l" defTabSz="889000">
            <a:lnSpc>
              <a:spcPct val="90000"/>
            </a:lnSpc>
            <a:spcBef>
              <a:spcPct val="0"/>
            </a:spcBef>
            <a:spcAft>
              <a:spcPct val="15000"/>
            </a:spcAft>
            <a:buChar char="•"/>
          </a:pPr>
          <a:r>
            <a:rPr lang="en-GB" sz="2000" kern="1200" dirty="0"/>
            <a:t>e.g., develop courage to overcome fear.</a:t>
          </a:r>
          <a:endParaRPr lang="en-US" sz="2000" kern="1200" dirty="0"/>
        </a:p>
        <a:p>
          <a:pPr marL="228600" lvl="1" indent="-228600" algn="l" defTabSz="889000">
            <a:lnSpc>
              <a:spcPct val="90000"/>
            </a:lnSpc>
            <a:spcBef>
              <a:spcPct val="0"/>
            </a:spcBef>
            <a:spcAft>
              <a:spcPct val="15000"/>
            </a:spcAft>
            <a:buChar char="•"/>
          </a:pPr>
          <a:r>
            <a:rPr lang="en-GB" sz="2000" kern="1200" dirty="0"/>
            <a:t>Difficult to balance</a:t>
          </a:r>
          <a:endParaRPr lang="en-US" sz="2000" kern="1200" dirty="0"/>
        </a:p>
        <a:p>
          <a:pPr marL="457200" lvl="2" indent="-228600" algn="l" defTabSz="889000">
            <a:lnSpc>
              <a:spcPct val="90000"/>
            </a:lnSpc>
            <a:spcBef>
              <a:spcPct val="0"/>
            </a:spcBef>
            <a:spcAft>
              <a:spcPct val="15000"/>
            </a:spcAft>
            <a:buChar char="•"/>
          </a:pPr>
          <a:r>
            <a:rPr lang="en-GB" sz="2000" kern="1200" dirty="0"/>
            <a:t>e.g., too much courage encourages rash behaviour / not enough cowardice.</a:t>
          </a:r>
          <a:endParaRPr lang="en-US" sz="2000" kern="1200" dirty="0"/>
        </a:p>
        <a:p>
          <a:pPr marL="228600" lvl="1" indent="-228600" algn="l" defTabSz="889000">
            <a:lnSpc>
              <a:spcPct val="90000"/>
            </a:lnSpc>
            <a:spcBef>
              <a:spcPct val="0"/>
            </a:spcBef>
            <a:spcAft>
              <a:spcPct val="15000"/>
            </a:spcAft>
            <a:buChar char="•"/>
          </a:pPr>
          <a:r>
            <a:rPr lang="en-GB" sz="2000" kern="1200" dirty="0"/>
            <a:t>Supplemented by theological virtues (faith, hope and charity)</a:t>
          </a:r>
          <a:endParaRPr lang="en-US" sz="2000" kern="1200" dirty="0"/>
        </a:p>
      </dsp:txBody>
      <dsp:txXfrm>
        <a:off x="915713" y="655"/>
        <a:ext cx="7767381" cy="4034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7FEC2-3DE5-44F7-8353-8BC82892664F}">
      <dsp:nvSpPr>
        <dsp:cNvPr id="0" name=""/>
        <dsp:cNvSpPr/>
      </dsp:nvSpPr>
      <dsp:spPr>
        <a:xfrm>
          <a:off x="-206583" y="1033889"/>
          <a:ext cx="10972800" cy="881260"/>
        </a:xfrm>
        <a:prstGeom prst="roundRect">
          <a:avLst>
            <a:gd name="adj" fmla="val 10000"/>
          </a:avLst>
        </a:prstGeom>
        <a:solidFill>
          <a:schemeClr val="accent5">
            <a:lumMod val="60000"/>
            <a:lumOff val="40000"/>
          </a:schemeClr>
        </a:solidFill>
        <a:ln>
          <a:solidFill>
            <a:schemeClr val="accent6"/>
          </a:solidFill>
        </a:ln>
        <a:effectLst/>
      </dsp:spPr>
      <dsp:style>
        <a:lnRef idx="0">
          <a:scrgbClr r="0" g="0" b="0"/>
        </a:lnRef>
        <a:fillRef idx="1">
          <a:scrgbClr r="0" g="0" b="0"/>
        </a:fillRef>
        <a:effectRef idx="0">
          <a:scrgbClr r="0" g="0" b="0"/>
        </a:effectRef>
        <a:fontRef idx="minor"/>
      </dsp:style>
    </dsp:sp>
    <dsp:sp modelId="{4229E998-E2BA-4430-B462-85BF8FFE6D8D}">
      <dsp:nvSpPr>
        <dsp:cNvPr id="0" name=""/>
        <dsp:cNvSpPr/>
      </dsp:nvSpPr>
      <dsp:spPr>
        <a:xfrm>
          <a:off x="59998" y="1232172"/>
          <a:ext cx="484693" cy="484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ED6DF1-703C-40C1-933D-447B129588A2}">
      <dsp:nvSpPr>
        <dsp:cNvPr id="0" name=""/>
        <dsp:cNvSpPr/>
      </dsp:nvSpPr>
      <dsp:spPr>
        <a:xfrm>
          <a:off x="811272" y="1033889"/>
          <a:ext cx="4937760" cy="88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7" tIns="93267" rIns="93267" bIns="93267" numCol="1" spcCol="1270" anchor="ctr" anchorCtr="0">
          <a:noAutofit/>
        </a:bodyPr>
        <a:lstStyle/>
        <a:p>
          <a:pPr marL="0" lvl="0" indent="0" algn="l" defTabSz="711200">
            <a:lnSpc>
              <a:spcPct val="100000"/>
            </a:lnSpc>
            <a:spcBef>
              <a:spcPct val="0"/>
            </a:spcBef>
            <a:spcAft>
              <a:spcPct val="35000"/>
            </a:spcAft>
            <a:buNone/>
          </a:pPr>
          <a:r>
            <a:rPr lang="en-US" sz="1600" kern="1200" dirty="0"/>
            <a:t>Recognises that situations exist where we must choose between conflicting duties</a:t>
          </a:r>
        </a:p>
      </dsp:txBody>
      <dsp:txXfrm>
        <a:off x="811272" y="1033889"/>
        <a:ext cx="4937760" cy="881260"/>
      </dsp:txXfrm>
    </dsp:sp>
    <dsp:sp modelId="{0A897C07-8C4D-4104-8EC4-6579DA364CD8}">
      <dsp:nvSpPr>
        <dsp:cNvPr id="0" name=""/>
        <dsp:cNvSpPr/>
      </dsp:nvSpPr>
      <dsp:spPr>
        <a:xfrm>
          <a:off x="5333875" y="1033889"/>
          <a:ext cx="5845508" cy="881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7" tIns="93267" rIns="93267" bIns="93267" numCol="1" spcCol="1270" anchor="ctr" anchorCtr="0">
          <a:noAutofit/>
        </a:bodyPr>
        <a:lstStyle/>
        <a:p>
          <a:pPr marL="0" lvl="0" indent="0" algn="l" defTabSz="622300">
            <a:lnSpc>
              <a:spcPct val="100000"/>
            </a:lnSpc>
            <a:spcBef>
              <a:spcPct val="0"/>
            </a:spcBef>
            <a:spcAft>
              <a:spcPct val="35000"/>
            </a:spcAft>
            <a:buNone/>
          </a:pPr>
          <a:r>
            <a:rPr lang="en-US" sz="1400" kern="1200" dirty="0"/>
            <a:t>E.g.</a:t>
          </a:r>
          <a:r>
            <a:rPr lang="en-GB" sz="1400" kern="1200" dirty="0"/>
            <a:t>,</a:t>
          </a:r>
          <a:r>
            <a:rPr lang="en-US" sz="1400" kern="1200" dirty="0"/>
            <a:t> to help a friend bury a body. Justice – is our actual duty</a:t>
          </a:r>
        </a:p>
        <a:p>
          <a:pPr marL="114300" lvl="1" indent="-114300" algn="l" defTabSz="622300">
            <a:lnSpc>
              <a:spcPct val="90000"/>
            </a:lnSpc>
            <a:spcBef>
              <a:spcPct val="0"/>
            </a:spcBef>
            <a:spcAft>
              <a:spcPct val="15000"/>
            </a:spcAft>
            <a:buChar char="•"/>
          </a:pPr>
          <a:r>
            <a:rPr lang="en-US" sz="1400" kern="1200"/>
            <a:t>Fidelity – is our prima facie duty</a:t>
          </a:r>
        </a:p>
      </dsp:txBody>
      <dsp:txXfrm>
        <a:off x="5333875" y="1033889"/>
        <a:ext cx="5845508" cy="881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B931E-0C50-4E5D-9C23-A54BEE63C7FF}">
      <dsp:nvSpPr>
        <dsp:cNvPr id="0" name=""/>
        <dsp:cNvSpPr/>
      </dsp:nvSpPr>
      <dsp:spPr>
        <a:xfrm>
          <a:off x="0" y="390962"/>
          <a:ext cx="10972800" cy="3622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520700" rIns="851611"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a:t>A doctor has six severely ill patients all requiring life-saving treatments.</a:t>
          </a:r>
          <a:endParaRPr lang="en-US" sz="2500" kern="1200"/>
        </a:p>
        <a:p>
          <a:pPr marL="457200" lvl="2" indent="-228600" algn="l" defTabSz="1111250">
            <a:lnSpc>
              <a:spcPct val="90000"/>
            </a:lnSpc>
            <a:spcBef>
              <a:spcPct val="0"/>
            </a:spcBef>
            <a:spcAft>
              <a:spcPct val="15000"/>
            </a:spcAft>
            <a:buChar char="•"/>
          </a:pPr>
          <a:r>
            <a:rPr lang="en-GB" sz="2500" kern="1200" dirty="0"/>
            <a:t>One patient requires medicine in order to recover. The other five patients require organ transplants.</a:t>
          </a:r>
          <a:endParaRPr lang="en-US" sz="2500" kern="1200" dirty="0"/>
        </a:p>
        <a:p>
          <a:pPr marL="457200" lvl="2" indent="-228600" algn="l" defTabSz="1111250">
            <a:lnSpc>
              <a:spcPct val="90000"/>
            </a:lnSpc>
            <a:spcBef>
              <a:spcPct val="0"/>
            </a:spcBef>
            <a:spcAft>
              <a:spcPct val="15000"/>
            </a:spcAft>
            <a:buChar char="•"/>
          </a:pPr>
          <a:r>
            <a:rPr lang="en-GB" sz="2500" kern="1200"/>
            <a:t>The doctor has the medicine to cure one patient and ensure their survival. But…</a:t>
          </a:r>
          <a:endParaRPr lang="en-US" sz="2500" kern="1200"/>
        </a:p>
        <a:p>
          <a:pPr marL="685800" lvl="3" indent="-228600" algn="l" defTabSz="1111250">
            <a:lnSpc>
              <a:spcPct val="90000"/>
            </a:lnSpc>
            <a:spcBef>
              <a:spcPct val="0"/>
            </a:spcBef>
            <a:spcAft>
              <a:spcPct val="15000"/>
            </a:spcAft>
            <a:buChar char="•"/>
          </a:pPr>
          <a:r>
            <a:rPr lang="en-GB" sz="2500" kern="1200" dirty="0"/>
            <a:t>if that patient were to die, their organs could be used to save the other five patients.</a:t>
          </a:r>
          <a:endParaRPr lang="en-US" sz="2500" kern="1200" dirty="0"/>
        </a:p>
      </dsp:txBody>
      <dsp:txXfrm>
        <a:off x="0" y="390962"/>
        <a:ext cx="10972800" cy="3622500"/>
      </dsp:txXfrm>
    </dsp:sp>
    <dsp:sp modelId="{27FC1D26-302C-4D9D-B375-37D8358B6C75}">
      <dsp:nvSpPr>
        <dsp:cNvPr id="0" name=""/>
        <dsp:cNvSpPr/>
      </dsp:nvSpPr>
      <dsp:spPr>
        <a:xfrm>
          <a:off x="548640" y="21962"/>
          <a:ext cx="768096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111250">
            <a:lnSpc>
              <a:spcPct val="90000"/>
            </a:lnSpc>
            <a:spcBef>
              <a:spcPct val="0"/>
            </a:spcBef>
            <a:spcAft>
              <a:spcPct val="35000"/>
            </a:spcAft>
            <a:buNone/>
          </a:pPr>
          <a:r>
            <a:rPr lang="en-GB" sz="2500" kern="1200"/>
            <a:t>The Doctor’s Dilemma:</a:t>
          </a:r>
          <a:endParaRPr lang="en-US" sz="2500" kern="1200"/>
        </a:p>
      </dsp:txBody>
      <dsp:txXfrm>
        <a:off x="584666" y="57988"/>
        <a:ext cx="7608908" cy="66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488B2-9E11-490E-815E-BFDDA4D83D58}">
      <dsp:nvSpPr>
        <dsp:cNvPr id="0" name=""/>
        <dsp:cNvSpPr/>
      </dsp:nvSpPr>
      <dsp:spPr>
        <a:xfrm>
          <a:off x="0" y="1453"/>
          <a:ext cx="10128250" cy="73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A7CD9-61BE-4EBA-B3EB-D90FED3AF94C}">
      <dsp:nvSpPr>
        <dsp:cNvPr id="0" name=""/>
        <dsp:cNvSpPr/>
      </dsp:nvSpPr>
      <dsp:spPr>
        <a:xfrm>
          <a:off x="222838" y="167201"/>
          <a:ext cx="405161" cy="4051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91185-B3AB-4681-B81D-5F068489FFF8}">
      <dsp:nvSpPr>
        <dsp:cNvPr id="0" name=""/>
        <dsp:cNvSpPr/>
      </dsp:nvSpPr>
      <dsp:spPr>
        <a:xfrm>
          <a:off x="850838" y="1453"/>
          <a:ext cx="9277411"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844550">
            <a:lnSpc>
              <a:spcPct val="100000"/>
            </a:lnSpc>
            <a:spcBef>
              <a:spcPct val="0"/>
            </a:spcBef>
            <a:spcAft>
              <a:spcPct val="35000"/>
            </a:spcAft>
            <a:buNone/>
          </a:pPr>
          <a:r>
            <a:rPr lang="en-GB" sz="1900" kern="1200"/>
            <a:t>Suggested by Hobbs</a:t>
          </a:r>
          <a:endParaRPr lang="en-US" sz="1900" kern="1200"/>
        </a:p>
      </dsp:txBody>
      <dsp:txXfrm>
        <a:off x="850838" y="1453"/>
        <a:ext cx="9277411" cy="736656"/>
      </dsp:txXfrm>
    </dsp:sp>
    <dsp:sp modelId="{E16E2962-B020-4491-BD87-A771371CAF2A}">
      <dsp:nvSpPr>
        <dsp:cNvPr id="0" name=""/>
        <dsp:cNvSpPr/>
      </dsp:nvSpPr>
      <dsp:spPr>
        <a:xfrm>
          <a:off x="0" y="922274"/>
          <a:ext cx="10128250" cy="73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0318C-1823-4A83-B1C7-0B2ECDA0E25A}">
      <dsp:nvSpPr>
        <dsp:cNvPr id="0" name=""/>
        <dsp:cNvSpPr/>
      </dsp:nvSpPr>
      <dsp:spPr>
        <a:xfrm>
          <a:off x="222838" y="1088021"/>
          <a:ext cx="405161" cy="405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DE046C-6E04-4C0A-BF8F-DD7D03A05F6F}">
      <dsp:nvSpPr>
        <dsp:cNvPr id="0" name=""/>
        <dsp:cNvSpPr/>
      </dsp:nvSpPr>
      <dsp:spPr>
        <a:xfrm>
          <a:off x="850838" y="922274"/>
          <a:ext cx="4557712"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844550">
            <a:lnSpc>
              <a:spcPct val="100000"/>
            </a:lnSpc>
            <a:spcBef>
              <a:spcPct val="0"/>
            </a:spcBef>
            <a:spcAft>
              <a:spcPct val="35000"/>
            </a:spcAft>
            <a:buNone/>
          </a:pPr>
          <a:r>
            <a:rPr lang="en-GB" sz="1900" kern="1200"/>
            <a:t>Advocates metaethical theory of egotism</a:t>
          </a:r>
          <a:endParaRPr lang="en-US" sz="1900" kern="1200"/>
        </a:p>
      </dsp:txBody>
      <dsp:txXfrm>
        <a:off x="850838" y="922274"/>
        <a:ext cx="4557712" cy="736656"/>
      </dsp:txXfrm>
    </dsp:sp>
    <dsp:sp modelId="{0AE2A7F7-83C4-45F8-84A5-AE58FBAC7DAB}">
      <dsp:nvSpPr>
        <dsp:cNvPr id="0" name=""/>
        <dsp:cNvSpPr/>
      </dsp:nvSpPr>
      <dsp:spPr>
        <a:xfrm>
          <a:off x="5408550" y="922274"/>
          <a:ext cx="4719699"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889000">
            <a:lnSpc>
              <a:spcPct val="100000"/>
            </a:lnSpc>
            <a:spcBef>
              <a:spcPct val="0"/>
            </a:spcBef>
            <a:spcAft>
              <a:spcPct val="35000"/>
            </a:spcAft>
            <a:buNone/>
          </a:pPr>
          <a:r>
            <a:rPr lang="en-GB" sz="2000" kern="1200" dirty="0"/>
            <a:t>i.e., all actions are selfishly motivated</a:t>
          </a:r>
          <a:endParaRPr lang="en-US" sz="2000" kern="1200" dirty="0"/>
        </a:p>
      </dsp:txBody>
      <dsp:txXfrm>
        <a:off x="5408550" y="922274"/>
        <a:ext cx="4719699" cy="736656"/>
      </dsp:txXfrm>
    </dsp:sp>
    <dsp:sp modelId="{3600933A-7C1E-450B-862C-BCA96A583D6B}">
      <dsp:nvSpPr>
        <dsp:cNvPr id="0" name=""/>
        <dsp:cNvSpPr/>
      </dsp:nvSpPr>
      <dsp:spPr>
        <a:xfrm>
          <a:off x="0" y="1843094"/>
          <a:ext cx="10128250" cy="73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3FF6F-2C46-4D1C-9734-1485ED613DB4}">
      <dsp:nvSpPr>
        <dsp:cNvPr id="0" name=""/>
        <dsp:cNvSpPr/>
      </dsp:nvSpPr>
      <dsp:spPr>
        <a:xfrm>
          <a:off x="222838" y="2008842"/>
          <a:ext cx="405161" cy="405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A2052-DA2B-4DA3-AEC5-0D24E99566C8}">
      <dsp:nvSpPr>
        <dsp:cNvPr id="0" name=""/>
        <dsp:cNvSpPr/>
      </dsp:nvSpPr>
      <dsp:spPr>
        <a:xfrm>
          <a:off x="850838" y="1843094"/>
          <a:ext cx="4557712"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844550">
            <a:lnSpc>
              <a:spcPct val="100000"/>
            </a:lnSpc>
            <a:spcBef>
              <a:spcPct val="0"/>
            </a:spcBef>
            <a:spcAft>
              <a:spcPct val="35000"/>
            </a:spcAft>
            <a:buNone/>
          </a:pPr>
          <a:r>
            <a:rPr lang="en-GB" sz="1900" kern="1200"/>
            <a:t>Better off in a world with moral rules than without</a:t>
          </a:r>
          <a:endParaRPr lang="en-US" sz="1900" kern="1200"/>
        </a:p>
      </dsp:txBody>
      <dsp:txXfrm>
        <a:off x="850838" y="1843094"/>
        <a:ext cx="4557712" cy="736656"/>
      </dsp:txXfrm>
    </dsp:sp>
    <dsp:sp modelId="{5939FC04-4B8A-4FD3-926D-6A5071C6C80A}">
      <dsp:nvSpPr>
        <dsp:cNvPr id="0" name=""/>
        <dsp:cNvSpPr/>
      </dsp:nvSpPr>
      <dsp:spPr>
        <a:xfrm>
          <a:off x="5408550" y="1843094"/>
          <a:ext cx="4719699"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711200">
            <a:lnSpc>
              <a:spcPct val="100000"/>
            </a:lnSpc>
            <a:spcBef>
              <a:spcPct val="0"/>
            </a:spcBef>
            <a:spcAft>
              <a:spcPct val="35000"/>
            </a:spcAft>
            <a:buNone/>
          </a:pPr>
          <a:r>
            <a:rPr lang="en-GB" sz="1600" kern="1200" dirty="0"/>
            <a:t>Otherwise, our property, families, lives would be at risk to the whims/selfish interests of others.</a:t>
          </a:r>
          <a:endParaRPr lang="en-US" sz="1600" kern="1200" dirty="0"/>
        </a:p>
      </dsp:txBody>
      <dsp:txXfrm>
        <a:off x="5408550" y="1843094"/>
        <a:ext cx="4719699" cy="736656"/>
      </dsp:txXfrm>
    </dsp:sp>
    <dsp:sp modelId="{3358B904-99A1-4F3F-83E9-9763BB4C4D9B}">
      <dsp:nvSpPr>
        <dsp:cNvPr id="0" name=""/>
        <dsp:cNvSpPr/>
      </dsp:nvSpPr>
      <dsp:spPr>
        <a:xfrm>
          <a:off x="0" y="2763915"/>
          <a:ext cx="10128250" cy="73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D6C03-37F6-4FCF-A963-0FB9973EDF0A}">
      <dsp:nvSpPr>
        <dsp:cNvPr id="0" name=""/>
        <dsp:cNvSpPr/>
      </dsp:nvSpPr>
      <dsp:spPr>
        <a:xfrm>
          <a:off x="222838" y="2929662"/>
          <a:ext cx="405161" cy="405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7620B-1B87-4962-B693-2911E5B5F5CE}">
      <dsp:nvSpPr>
        <dsp:cNvPr id="0" name=""/>
        <dsp:cNvSpPr/>
      </dsp:nvSpPr>
      <dsp:spPr>
        <a:xfrm>
          <a:off x="850838" y="2763915"/>
          <a:ext cx="9277411" cy="736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63" tIns="77963" rIns="77963" bIns="77963" numCol="1" spcCol="1270" anchor="ctr" anchorCtr="0">
          <a:noAutofit/>
        </a:bodyPr>
        <a:lstStyle/>
        <a:p>
          <a:pPr marL="0" lvl="0" indent="0" algn="l" defTabSz="844550">
            <a:lnSpc>
              <a:spcPct val="100000"/>
            </a:lnSpc>
            <a:spcBef>
              <a:spcPct val="0"/>
            </a:spcBef>
            <a:spcAft>
              <a:spcPct val="35000"/>
            </a:spcAft>
            <a:buNone/>
          </a:pPr>
          <a:r>
            <a:rPr lang="en-GB" sz="1900" kern="1200"/>
            <a:t>Adopt rules for our own safety</a:t>
          </a:r>
          <a:endParaRPr lang="en-US" sz="1900" kern="1200"/>
        </a:p>
      </dsp:txBody>
      <dsp:txXfrm>
        <a:off x="850838" y="2763915"/>
        <a:ext cx="9277411" cy="7366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A911F-B69D-4800-8C20-F34AF9B0B886}">
      <dsp:nvSpPr>
        <dsp:cNvPr id="0" name=""/>
        <dsp:cNvSpPr/>
      </dsp:nvSpPr>
      <dsp:spPr>
        <a:xfrm>
          <a:off x="0" y="34330"/>
          <a:ext cx="1012825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Wiener believed that in order to 'flourish’:</a:t>
          </a:r>
          <a:endParaRPr lang="en-US" sz="2600" kern="1200"/>
        </a:p>
      </dsp:txBody>
      <dsp:txXfrm>
        <a:off x="29700" y="64030"/>
        <a:ext cx="10068850" cy="549000"/>
      </dsp:txXfrm>
    </dsp:sp>
    <dsp:sp modelId="{842D10A4-B703-4C16-B85F-D827CD0D3DFC}">
      <dsp:nvSpPr>
        <dsp:cNvPr id="0" name=""/>
        <dsp:cNvSpPr/>
      </dsp:nvSpPr>
      <dsp:spPr>
        <a:xfrm>
          <a:off x="0" y="642730"/>
          <a:ext cx="10128250" cy="1264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57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Maximize their potential as intelligent, decision-making beings</a:t>
          </a:r>
          <a:endParaRPr lang="en-US" sz="2000" kern="1200"/>
        </a:p>
        <a:p>
          <a:pPr marL="228600" lvl="1" indent="-228600" algn="l" defTabSz="889000">
            <a:lnSpc>
              <a:spcPct val="90000"/>
            </a:lnSpc>
            <a:spcBef>
              <a:spcPct val="0"/>
            </a:spcBef>
            <a:spcAft>
              <a:spcPct val="20000"/>
            </a:spcAft>
            <a:buChar char="•"/>
          </a:pPr>
          <a:r>
            <a:rPr lang="en-GB" sz="2000" kern="1200"/>
            <a:t>Because of various levels of talent and ability each person achievements will be different.</a:t>
          </a:r>
          <a:endParaRPr lang="en-US" sz="2000" kern="1200"/>
        </a:p>
        <a:p>
          <a:pPr marL="228600" lvl="1" indent="-228600" algn="l" defTabSz="889000">
            <a:lnSpc>
              <a:spcPct val="90000"/>
            </a:lnSpc>
            <a:spcBef>
              <a:spcPct val="0"/>
            </a:spcBef>
            <a:spcAft>
              <a:spcPct val="20000"/>
            </a:spcAft>
            <a:buChar char="•"/>
          </a:pPr>
          <a:r>
            <a:rPr lang="en-GB" sz="2000" kern="1200"/>
            <a:t>Engage in creative and flexible actions</a:t>
          </a:r>
          <a:endParaRPr lang="en-US" sz="2000" kern="1200"/>
        </a:p>
      </dsp:txBody>
      <dsp:txXfrm>
        <a:off x="0" y="642730"/>
        <a:ext cx="10128250" cy="1264770"/>
      </dsp:txXfrm>
    </dsp:sp>
    <dsp:sp modelId="{74772C90-E0C2-41C5-928D-7FAB36D2DB62}">
      <dsp:nvSpPr>
        <dsp:cNvPr id="0" name=""/>
        <dsp:cNvSpPr/>
      </dsp:nvSpPr>
      <dsp:spPr>
        <a:xfrm>
          <a:off x="0" y="1907500"/>
          <a:ext cx="1012825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This led him to define the "great principles of justice":</a:t>
          </a:r>
          <a:endParaRPr lang="en-US" sz="2600" kern="1200"/>
        </a:p>
      </dsp:txBody>
      <dsp:txXfrm>
        <a:off x="29700" y="1937200"/>
        <a:ext cx="10068850" cy="549000"/>
      </dsp:txXfrm>
    </dsp:sp>
    <dsp:sp modelId="{08477B0C-8E91-45E0-AAD1-59CEA8C4AE23}">
      <dsp:nvSpPr>
        <dsp:cNvPr id="0" name=""/>
        <dsp:cNvSpPr/>
      </dsp:nvSpPr>
      <dsp:spPr>
        <a:xfrm>
          <a:off x="0" y="2590780"/>
          <a:ext cx="1012825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See next slide…	</a:t>
          </a:r>
          <a:endParaRPr lang="en-US" sz="2600" kern="1200" dirty="0"/>
        </a:p>
      </dsp:txBody>
      <dsp:txXfrm>
        <a:off x="29700" y="2620480"/>
        <a:ext cx="10068850" cy="549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2E65-FCEA-475E-8F4B-0DE72BF80F16}">
      <dsp:nvSpPr>
        <dsp:cNvPr id="0" name=""/>
        <dsp:cNvSpPr/>
      </dsp:nvSpPr>
      <dsp:spPr>
        <a:xfrm>
          <a:off x="0" y="0"/>
          <a:ext cx="8778240" cy="88779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Equality of individuals such that what is just for each is the same if their places are exchanged</a:t>
          </a:r>
        </a:p>
      </dsp:txBody>
      <dsp:txXfrm>
        <a:off x="26003" y="26003"/>
        <a:ext cx="7745222" cy="835787"/>
      </dsp:txXfrm>
    </dsp:sp>
    <dsp:sp modelId="{CDDB155E-594F-4463-B7AC-B9FD1280B71A}">
      <dsp:nvSpPr>
        <dsp:cNvPr id="0" name=""/>
        <dsp:cNvSpPr/>
      </dsp:nvSpPr>
      <dsp:spPr>
        <a:xfrm>
          <a:off x="735177" y="1049210"/>
          <a:ext cx="8778240" cy="8877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Good will between man and man with no limits</a:t>
          </a:r>
        </a:p>
      </dsp:txBody>
      <dsp:txXfrm>
        <a:off x="761180" y="1075213"/>
        <a:ext cx="7413990" cy="835787"/>
      </dsp:txXfrm>
    </dsp:sp>
    <dsp:sp modelId="{85649615-C41C-4813-9F93-3125D8BE33CC}">
      <dsp:nvSpPr>
        <dsp:cNvPr id="0" name=""/>
        <dsp:cNvSpPr/>
      </dsp:nvSpPr>
      <dsp:spPr>
        <a:xfrm>
          <a:off x="1459382" y="2098421"/>
          <a:ext cx="8778240" cy="88779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Existence of community and state must produce no unnecessary infringement on freedom</a:t>
          </a:r>
        </a:p>
      </dsp:txBody>
      <dsp:txXfrm>
        <a:off x="1485385" y="2124424"/>
        <a:ext cx="7424963" cy="835787"/>
      </dsp:txXfrm>
    </dsp:sp>
    <dsp:sp modelId="{8B7490A3-E227-4057-A52E-F7E526C07B19}">
      <dsp:nvSpPr>
        <dsp:cNvPr id="0" name=""/>
        <dsp:cNvSpPr/>
      </dsp:nvSpPr>
      <dsp:spPr>
        <a:xfrm>
          <a:off x="2194559" y="3147631"/>
          <a:ext cx="8778240" cy="88779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Freedom of an individual to develop to their maximum potential</a:t>
          </a:r>
        </a:p>
      </dsp:txBody>
      <dsp:txXfrm>
        <a:off x="2220562" y="3173634"/>
        <a:ext cx="7413990" cy="835787"/>
      </dsp:txXfrm>
    </dsp:sp>
    <dsp:sp modelId="{E5D7E657-8827-4B67-B4D3-8B07927E6329}">
      <dsp:nvSpPr>
        <dsp:cNvPr id="0" name=""/>
        <dsp:cNvSpPr/>
      </dsp:nvSpPr>
      <dsp:spPr>
        <a:xfrm>
          <a:off x="8201174" y="679969"/>
          <a:ext cx="577065" cy="57706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331014" y="679969"/>
        <a:ext cx="317385" cy="434241"/>
      </dsp:txXfrm>
    </dsp:sp>
    <dsp:sp modelId="{277623BA-477C-42E2-B0B6-B00511DB942A}">
      <dsp:nvSpPr>
        <dsp:cNvPr id="0" name=""/>
        <dsp:cNvSpPr/>
      </dsp:nvSpPr>
      <dsp:spPr>
        <a:xfrm>
          <a:off x="8936351" y="1729179"/>
          <a:ext cx="577065" cy="57706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066191" y="1729179"/>
        <a:ext cx="317385" cy="434241"/>
      </dsp:txXfrm>
    </dsp:sp>
    <dsp:sp modelId="{DB3C742F-B805-4347-BCB4-013E3CEE2173}">
      <dsp:nvSpPr>
        <dsp:cNvPr id="0" name=""/>
        <dsp:cNvSpPr/>
      </dsp:nvSpPr>
      <dsp:spPr>
        <a:xfrm>
          <a:off x="9660556" y="2778390"/>
          <a:ext cx="577065" cy="577065"/>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790396" y="2778390"/>
        <a:ext cx="317385" cy="434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1503-A670-45FE-8078-41E0AA536CFE}">
      <dsp:nvSpPr>
        <dsp:cNvPr id="0" name=""/>
        <dsp:cNvSpPr/>
      </dsp:nvSpPr>
      <dsp:spPr>
        <a:xfrm>
          <a:off x="0" y="68432"/>
          <a:ext cx="10476051"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hlinkClick xmlns:r="http://schemas.openxmlformats.org/officeDocument/2006/relationships" r:id="rId1"/>
            </a:rPr>
            <a:t>Walter </a:t>
          </a:r>
          <a:r>
            <a:rPr lang="en-GB" sz="2800" kern="1200" dirty="0" err="1">
              <a:hlinkClick xmlns:r="http://schemas.openxmlformats.org/officeDocument/2006/relationships" r:id="rId1"/>
            </a:rPr>
            <a:t>Maner</a:t>
          </a:r>
          <a:endParaRPr lang="en-US" sz="2800" kern="1200" dirty="0"/>
        </a:p>
      </dsp:txBody>
      <dsp:txXfrm>
        <a:off x="31984" y="100416"/>
        <a:ext cx="10412083" cy="591232"/>
      </dsp:txXfrm>
    </dsp:sp>
    <dsp:sp modelId="{549F0B84-137D-4186-9FD6-AEE6323CF2CE}">
      <dsp:nvSpPr>
        <dsp:cNvPr id="0" name=""/>
        <dsp:cNvSpPr/>
      </dsp:nvSpPr>
      <dsp:spPr>
        <a:xfrm>
          <a:off x="0" y="723632"/>
          <a:ext cx="10476051" cy="25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61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1970s pioneer in computer ethics</a:t>
          </a:r>
          <a:endParaRPr lang="en-US" sz="2200" kern="1200"/>
        </a:p>
        <a:p>
          <a:pPr marL="228600" lvl="1" indent="-228600" algn="l" defTabSz="977900">
            <a:lnSpc>
              <a:spcPct val="90000"/>
            </a:lnSpc>
            <a:spcBef>
              <a:spcPct val="0"/>
            </a:spcBef>
            <a:spcAft>
              <a:spcPct val="20000"/>
            </a:spcAft>
            <a:buChar char="•"/>
          </a:pPr>
          <a:r>
            <a:rPr lang="en-GB" sz="2200" kern="1200"/>
            <a:t>Taught medical ethics</a:t>
          </a:r>
          <a:endParaRPr lang="en-US" sz="2200" kern="1200"/>
        </a:p>
        <a:p>
          <a:pPr marL="457200" lvl="2" indent="-228600" algn="l" defTabSz="977900">
            <a:lnSpc>
              <a:spcPct val="90000"/>
            </a:lnSpc>
            <a:spcBef>
              <a:spcPct val="0"/>
            </a:spcBef>
            <a:spcAft>
              <a:spcPct val="20000"/>
            </a:spcAft>
            <a:buChar char="•"/>
          </a:pPr>
          <a:r>
            <a:rPr lang="en-GB" sz="2200" kern="1200"/>
            <a:t>Course increased in complexity as computers become more common.</a:t>
          </a:r>
          <a:endParaRPr lang="en-US" sz="2200" kern="1200"/>
        </a:p>
        <a:p>
          <a:pPr marL="457200" lvl="2" indent="-228600" algn="l" defTabSz="977900">
            <a:lnSpc>
              <a:spcPct val="90000"/>
            </a:lnSpc>
            <a:spcBef>
              <a:spcPct val="0"/>
            </a:spcBef>
            <a:spcAft>
              <a:spcPct val="20000"/>
            </a:spcAft>
            <a:buChar char="•"/>
          </a:pPr>
          <a:r>
            <a:rPr lang="en-GB" sz="2200" kern="1200" dirty="0"/>
            <a:t>Led to a separate course in computer ethics</a:t>
          </a:r>
          <a:endParaRPr lang="en-US" sz="2200" kern="1200" dirty="0"/>
        </a:p>
        <a:p>
          <a:pPr marL="228600" lvl="1" indent="-228600" algn="l" defTabSz="977900">
            <a:lnSpc>
              <a:spcPct val="90000"/>
            </a:lnSpc>
            <a:spcBef>
              <a:spcPct val="0"/>
            </a:spcBef>
            <a:spcAft>
              <a:spcPct val="20000"/>
            </a:spcAft>
            <a:buChar char="•"/>
          </a:pPr>
          <a:r>
            <a:rPr lang="en-GB" sz="2200" kern="1200"/>
            <a:t>Early debate:</a:t>
          </a:r>
          <a:endParaRPr lang="en-US" sz="2200" kern="1200"/>
        </a:p>
        <a:p>
          <a:pPr marL="457200" lvl="2" indent="-228600" algn="l" defTabSz="977900">
            <a:lnSpc>
              <a:spcPct val="90000"/>
            </a:lnSpc>
            <a:spcBef>
              <a:spcPct val="0"/>
            </a:spcBef>
            <a:spcAft>
              <a:spcPct val="20000"/>
            </a:spcAft>
            <a:buChar char="•"/>
          </a:pPr>
          <a:r>
            <a:rPr lang="en-GB" sz="2200" kern="1200"/>
            <a:t>Are computer ethics a new branch of applied ethics? </a:t>
          </a:r>
          <a:endParaRPr lang="en-US" sz="2200" kern="1200"/>
        </a:p>
        <a:p>
          <a:pPr marL="685800" lvl="3" indent="-228600" algn="l" defTabSz="977900">
            <a:lnSpc>
              <a:spcPct val="90000"/>
            </a:lnSpc>
            <a:spcBef>
              <a:spcPct val="0"/>
            </a:spcBef>
            <a:spcAft>
              <a:spcPct val="20000"/>
            </a:spcAft>
            <a:buChar char="•"/>
          </a:pPr>
          <a:r>
            <a:rPr lang="en-GB" sz="2200" kern="1200"/>
            <a:t>or simply a twist on old problems?</a:t>
          </a:r>
          <a:endParaRPr lang="en-US" sz="2200" kern="1200"/>
        </a:p>
      </dsp:txBody>
      <dsp:txXfrm>
        <a:off x="0" y="723632"/>
        <a:ext cx="10476051" cy="2550240"/>
      </dsp:txXfrm>
    </dsp:sp>
    <dsp:sp modelId="{81DFF476-3459-455C-83F4-9942FF521B55}">
      <dsp:nvSpPr>
        <dsp:cNvPr id="0" name=""/>
        <dsp:cNvSpPr/>
      </dsp:nvSpPr>
      <dsp:spPr>
        <a:xfrm>
          <a:off x="0" y="3273872"/>
          <a:ext cx="10476051" cy="65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1980s first book on computer ethics - </a:t>
          </a:r>
          <a:r>
            <a:rPr lang="en-GB" sz="2800" kern="1200">
              <a:hlinkClick xmlns:r="http://schemas.openxmlformats.org/officeDocument/2006/relationships" r:id="rId2"/>
            </a:rPr>
            <a:t>Computer Ethics 1985</a:t>
          </a:r>
          <a:endParaRPr lang="en-US" sz="2800" kern="1200"/>
        </a:p>
      </dsp:txBody>
      <dsp:txXfrm>
        <a:off x="31984" y="3305856"/>
        <a:ext cx="10412083" cy="5912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F50B8E-A176-49F2-A3C1-FEDA0200170B}" type="datetime2">
              <a:rPr lang="en-US" smtClean="0"/>
              <a:t>Wednesday, November 13, 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BE69E03-4804-4553-A1EC-F089884EF50F}" type="slidenum">
              <a:rPr lang="en-US" smtClean="0"/>
              <a:t>‹#›</a:t>
            </a:fld>
            <a:endParaRPr lang="en-US"/>
          </a:p>
        </p:txBody>
      </p:sp>
    </p:spTree>
    <p:extLst>
      <p:ext uri="{BB962C8B-B14F-4D97-AF65-F5344CB8AC3E}">
        <p14:creationId xmlns:p14="http://schemas.microsoft.com/office/powerpoint/2010/main" val="3489731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8045463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99316294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74652304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57292D-4609-4E55-92E3-C12C6A1234E8}" type="datetime2">
              <a:rPr lang="en-US" smtClean="0"/>
              <a:t>Wednesday, November 13, 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Sample Footer Text</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BE69E03-4804-4553-A1EC-F089884EF50F}" type="slidenum">
              <a:rPr lang="en-US" smtClean="0"/>
              <a:t>‹#›</a:t>
            </a:fld>
            <a:endParaRPr lang="en-US"/>
          </a:p>
        </p:txBody>
      </p:sp>
    </p:spTree>
    <p:extLst>
      <p:ext uri="{BB962C8B-B14F-4D97-AF65-F5344CB8AC3E}">
        <p14:creationId xmlns:p14="http://schemas.microsoft.com/office/powerpoint/2010/main" val="12218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4345846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07028628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29A7B-B2F1-41A3-B969-4E25F618B967}" type="datetime2">
              <a:rPr lang="en-US" smtClean="0"/>
              <a:t>Wednesday, November 13, 2024</a:t>
            </a:fld>
            <a:endParaRPr lang="en-US" dirty="0"/>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00303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98B79-F222-4FD1-8713-07459E1B5004}" type="datetime2">
              <a:rPr lang="en-US" smtClean="0"/>
              <a:t>Wednesday, November 13, 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92771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CDC665-7415-4DAF-AE09-B9BBC1907393}" type="datetime2">
              <a:rPr lang="en-US" smtClean="0"/>
              <a:t>Wednesday, November 13, 2024</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71931351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C2D289-0EBF-40C7-B6E8-60285281F180}" type="datetime2">
              <a:rPr lang="en-US" smtClean="0"/>
              <a:t>Wednesday, November 13, 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88369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4CDC665-7415-4DAF-AE09-B9BBC1907393}" type="datetime2">
              <a:rPr lang="en-US" smtClean="0"/>
              <a:t>Wednesday, November 13, 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Sample Footer Text</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249304295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Aristotle" TargetMode="External"/><Relationship Id="rId3" Type="http://schemas.openxmlformats.org/officeDocument/2006/relationships/diagramLayout" Target="../diagrams/layout3.xml"/><Relationship Id="rId7" Type="http://schemas.openxmlformats.org/officeDocument/2006/relationships/image" Target="../media/image9.jp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plato.stanford.edu/entries/pufendorf-moral/" TargetMode="External"/><Relationship Id="rId1" Type="http://schemas.openxmlformats.org/officeDocument/2006/relationships/slideLayout" Target="../slideLayouts/slideLayout2.xml"/><Relationship Id="rId4" Type="http://schemas.openxmlformats.org/officeDocument/2006/relationships/hyperlink" Target="https://en.wikipedia.org/wiki/Samuel_von_Pufendor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plato.stanford.edu/entries/locke/"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plato.stanford.edu/entries/william-david-ross/" TargetMode="External"/><Relationship Id="rId7" Type="http://schemas.openxmlformats.org/officeDocument/2006/relationships/diagramColors" Target="../diagrams/colors4.xml"/><Relationship Id="rId2" Type="http://schemas.openxmlformats.org/officeDocument/2006/relationships/hyperlink" Target="https://plato.stanford.edu/entries/kant/" TargetMode="Externa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hyperlink" Target="https://is.muni.cz/el/1421/jaro2014/IM090/Miguel_Sicart_The_Ethics_of_Computer_Games_2009.pdf" TargetMode="External"/><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www.denizcemonduygu.com/portfolio/the-history-of-philosophy/" TargetMode="External"/><Relationship Id="rId4" Type="http://schemas.openxmlformats.org/officeDocument/2006/relationships/hyperlink" Target="https://plato.stanford.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plato.stanford.edu/entries/ethics-computer/" TargetMode="External"/><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hyperlink" Target="https://www.theengineer.co.uk/content/in-depth/late-great-engineers-norbert-wiener-father-of-cybernetics/"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onald_Gotterbarn" TargetMode="External"/><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7.xml"/><Relationship Id="rId5" Type="http://schemas.openxmlformats.org/officeDocument/2006/relationships/hyperlink" Target="https://www.igda.org/page/codeofethics" TargetMode="External"/><Relationship Id="rId4" Type="http://schemas.openxmlformats.org/officeDocument/2006/relationships/hyperlink" Target="https://www.bcs.org/category/603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Donald_Gotterbarn" TargetMode="External"/><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7.xml"/><Relationship Id="rId5" Type="http://schemas.openxmlformats.org/officeDocument/2006/relationships/hyperlink" Target="https://www.igda.org/page/codeofethics" TargetMode="External"/><Relationship Id="rId4" Type="http://schemas.openxmlformats.org/officeDocument/2006/relationships/hyperlink" Target="https://www.bcs.org/category/6030"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6.xml.rels><?xml version="1.0" encoding="UTF-8" standalone="yes"?>
<Relationships xmlns="http://schemas.openxmlformats.org/package/2006/relationships"><Relationship Id="rId2" Type="http://schemas.openxmlformats.org/officeDocument/2006/relationships/hyperlink" Target="https://www.amazon.co.uk/Video-Kids-Making-Sense-Nintendo/dp/0674937090"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docshare01.docshare.tips/files/18995/189950789.pdf"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pdfs.semanticscholar.org/29a3/6ae6d64fe116bff58d4ffd3bd8a4bd46900c.pdf"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amazon.co.uk/Gaming-Representation-Sexuality-Digital-Studies/dp/0253026474" TargetMode="External"/><Relationship Id="rId2" Type="http://schemas.openxmlformats.org/officeDocument/2006/relationships/hyperlink" Target="http://www.marissabellino.com/uploads/7/6/6/1/7661682/content_analysis_video_games_and_gender.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hyperlink" Target="http://faculty.washington.edu/jkientz/papers/Porter-GameAccessibility-ASSETS2013.pdf" TargetMode="External"/><Relationship Id="rId2" Type="http://schemas.openxmlformats.org/officeDocument/2006/relationships/hyperlink" Target="https://link.springer.com/article/10.1007/s10209-010-0189-5"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faculty.washington.edu/jkientz/papers/Porter-GameAccessibility-ASSETS2013.pdf"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faculty.washington.edu/jkientz/papers/Porter-GameAccessibility-ASSETS2013.pdf"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digitalcommons.law.umaryland.edu/cgi/viewcontent.cgi?referer=https%3A//scholar.google.co.uk/&amp;httpsredir=1&amp;article=1663&amp;context=mji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digitalcommons.law.umaryland.edu/cgi/viewcontent.cgi?referer=https%3A//scholar.google.co.uk/&amp;httpsredir=1&amp;article=1663&amp;context=mji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18B4-2442-5384-8C81-3670AE37113C}"/>
              </a:ext>
            </a:extLst>
          </p:cNvPr>
          <p:cNvSpPr>
            <a:spLocks noGrp="1"/>
          </p:cNvSpPr>
          <p:nvPr>
            <p:ph type="ctrTitle"/>
          </p:nvPr>
        </p:nvSpPr>
        <p:spPr>
          <a:xfrm>
            <a:off x="4918515" y="1416581"/>
            <a:ext cx="6092786" cy="2127287"/>
          </a:xfrm>
        </p:spPr>
        <p:txBody>
          <a:bodyPr anchor="b">
            <a:normAutofit/>
          </a:bodyPr>
          <a:lstStyle/>
          <a:p>
            <a:pPr algn="l"/>
            <a:r>
              <a:rPr lang="en-US" sz="4800" dirty="0"/>
              <a:t>Introduction to Game Industry Practice</a:t>
            </a:r>
            <a:endParaRPr lang="en-GB" sz="4800" dirty="0"/>
          </a:p>
        </p:txBody>
      </p:sp>
      <p:sp>
        <p:nvSpPr>
          <p:cNvPr id="3" name="Subtitle 2">
            <a:extLst>
              <a:ext uri="{FF2B5EF4-FFF2-40B4-BE49-F238E27FC236}">
                <a16:creationId xmlns:a16="http://schemas.microsoft.com/office/drawing/2014/main" id="{8ECCAA22-6AA9-B7F1-0B18-3FACBBB91913}"/>
              </a:ext>
            </a:extLst>
          </p:cNvPr>
          <p:cNvSpPr>
            <a:spLocks noGrp="1"/>
          </p:cNvSpPr>
          <p:nvPr>
            <p:ph type="subTitle" idx="1"/>
          </p:nvPr>
        </p:nvSpPr>
        <p:spPr>
          <a:xfrm>
            <a:off x="4229100" y="4703234"/>
            <a:ext cx="7302500" cy="1638300"/>
          </a:xfrm>
        </p:spPr>
        <p:txBody>
          <a:bodyPr>
            <a:normAutofit/>
          </a:bodyPr>
          <a:lstStyle/>
          <a:p>
            <a:pPr algn="l"/>
            <a:r>
              <a:rPr lang="en-US" dirty="0"/>
              <a:t>GDV4000</a:t>
            </a:r>
          </a:p>
          <a:p>
            <a:pPr algn="l"/>
            <a:r>
              <a:rPr lang="en-US" dirty="0"/>
              <a:t>Ethics and Diversity in Games and the Games Industry</a:t>
            </a:r>
            <a:endParaRPr lang="en-GB" dirty="0"/>
          </a:p>
        </p:txBody>
      </p:sp>
      <p:pic>
        <p:nvPicPr>
          <p:cNvPr id="4" name="Video 3" descr="Clear Chess Pieces">
            <a:extLst>
              <a:ext uri="{FF2B5EF4-FFF2-40B4-BE49-F238E27FC236}">
                <a16:creationId xmlns:a16="http://schemas.microsoft.com/office/drawing/2014/main" id="{D5B9F950-6A82-78C4-4BF9-A81E4C32BBB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422899" y="4076736"/>
            <a:ext cx="3756276" cy="2106904"/>
          </a:xfrm>
          <a:prstGeom prst="rect">
            <a:avLst/>
          </a:prstGeom>
        </p:spPr>
      </p:pic>
    </p:spTree>
    <p:extLst>
      <p:ext uri="{BB962C8B-B14F-4D97-AF65-F5344CB8AC3E}">
        <p14:creationId xmlns:p14="http://schemas.microsoft.com/office/powerpoint/2010/main" val="37050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5202-D49C-9D88-86CE-65D97748FA76}"/>
              </a:ext>
            </a:extLst>
          </p:cNvPr>
          <p:cNvSpPr>
            <a:spLocks noGrp="1"/>
          </p:cNvSpPr>
          <p:nvPr>
            <p:ph type="title"/>
          </p:nvPr>
        </p:nvSpPr>
        <p:spPr>
          <a:xfrm>
            <a:off x="1069848" y="484632"/>
            <a:ext cx="10058400" cy="738632"/>
          </a:xfrm>
        </p:spPr>
        <p:txBody>
          <a:bodyPr>
            <a:normAutofit/>
          </a:bodyPr>
          <a:lstStyle/>
          <a:p>
            <a:r>
              <a:rPr lang="en-GB" sz="4400" dirty="0"/>
              <a:t>Metaphysical Issues</a:t>
            </a:r>
          </a:p>
        </p:txBody>
      </p:sp>
      <p:sp>
        <p:nvSpPr>
          <p:cNvPr id="3" name="Content Placeholder 2">
            <a:extLst>
              <a:ext uri="{FF2B5EF4-FFF2-40B4-BE49-F238E27FC236}">
                <a16:creationId xmlns:a16="http://schemas.microsoft.com/office/drawing/2014/main" id="{83E3A419-98BA-1F7F-843E-CE66A6972800}"/>
              </a:ext>
            </a:extLst>
          </p:cNvPr>
          <p:cNvSpPr>
            <a:spLocks noGrp="1"/>
          </p:cNvSpPr>
          <p:nvPr>
            <p:ph idx="1"/>
          </p:nvPr>
        </p:nvSpPr>
        <p:spPr>
          <a:xfrm>
            <a:off x="1069848" y="1893824"/>
            <a:ext cx="10058400" cy="4278376"/>
          </a:xfrm>
        </p:spPr>
        <p:txBody>
          <a:bodyPr/>
          <a:lstStyle/>
          <a:p>
            <a:r>
              <a:rPr lang="en-GB" dirty="0"/>
              <a:t>‘This-worldly approach’ – taken by Realists.</a:t>
            </a:r>
          </a:p>
          <a:p>
            <a:pPr marL="0" indent="0">
              <a:buNone/>
            </a:pPr>
            <a:endParaRPr lang="en-GB" dirty="0"/>
          </a:p>
          <a:p>
            <a:pPr lvl="1"/>
            <a:r>
              <a:rPr lang="en-GB" dirty="0"/>
              <a:t>Derives from the sceptical philosophy</a:t>
            </a:r>
          </a:p>
          <a:p>
            <a:pPr lvl="1"/>
            <a:r>
              <a:rPr lang="en-GB" dirty="0"/>
              <a:t>Moral values are human interventions rather than abstract entities</a:t>
            </a:r>
          </a:p>
          <a:p>
            <a:pPr lvl="1"/>
            <a:endParaRPr lang="en-GB" dirty="0"/>
          </a:p>
          <a:p>
            <a:r>
              <a:rPr lang="en-GB" dirty="0"/>
              <a:t>Moral relativism has two forms:</a:t>
            </a:r>
          </a:p>
          <a:p>
            <a:pPr lvl="1"/>
            <a:r>
              <a:rPr lang="en-GB" dirty="0"/>
              <a:t>Individual relativism</a:t>
            </a:r>
          </a:p>
          <a:p>
            <a:pPr lvl="2"/>
            <a:r>
              <a:rPr lang="en-GB" dirty="0"/>
              <a:t>Values created by the individual</a:t>
            </a:r>
          </a:p>
          <a:p>
            <a:pPr lvl="1"/>
            <a:r>
              <a:rPr lang="en-GB" dirty="0"/>
              <a:t>Cultural relativism</a:t>
            </a:r>
          </a:p>
          <a:p>
            <a:pPr lvl="2"/>
            <a:r>
              <a:rPr lang="en-GB" dirty="0"/>
              <a:t>Morality grounded in the approval of society</a:t>
            </a:r>
          </a:p>
        </p:txBody>
      </p:sp>
      <p:sp>
        <p:nvSpPr>
          <p:cNvPr id="6" name="Slide Number Placeholder 5">
            <a:extLst>
              <a:ext uri="{FF2B5EF4-FFF2-40B4-BE49-F238E27FC236}">
                <a16:creationId xmlns:a16="http://schemas.microsoft.com/office/drawing/2014/main" id="{B264F52B-3F27-2AAB-F1E7-E16EB2D7D33D}"/>
              </a:ext>
            </a:extLst>
          </p:cNvPr>
          <p:cNvSpPr>
            <a:spLocks noGrp="1"/>
          </p:cNvSpPr>
          <p:nvPr>
            <p:ph type="sldNum" sz="quarter" idx="12"/>
          </p:nvPr>
        </p:nvSpPr>
        <p:spPr/>
        <p:txBody>
          <a:bodyPr/>
          <a:lstStyle/>
          <a:p>
            <a:fld id="{7BE69E03-4804-4553-A1EC-F089884EF50F}" type="slidenum">
              <a:rPr lang="en-US" smtClean="0"/>
              <a:t>10</a:t>
            </a:fld>
            <a:endParaRPr lang="en-US"/>
          </a:p>
        </p:txBody>
      </p:sp>
    </p:spTree>
    <p:extLst>
      <p:ext uri="{BB962C8B-B14F-4D97-AF65-F5344CB8AC3E}">
        <p14:creationId xmlns:p14="http://schemas.microsoft.com/office/powerpoint/2010/main" val="375896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8A7-5657-3DA7-09F3-D5F456BB7E30}"/>
              </a:ext>
            </a:extLst>
          </p:cNvPr>
          <p:cNvSpPr>
            <a:spLocks noGrp="1"/>
          </p:cNvSpPr>
          <p:nvPr>
            <p:ph type="title"/>
          </p:nvPr>
        </p:nvSpPr>
        <p:spPr>
          <a:xfrm>
            <a:off x="1069848" y="484632"/>
            <a:ext cx="10058400" cy="850554"/>
          </a:xfrm>
        </p:spPr>
        <p:txBody>
          <a:bodyPr>
            <a:normAutofit/>
          </a:bodyPr>
          <a:lstStyle/>
          <a:p>
            <a:r>
              <a:rPr lang="en-GB" sz="4400" dirty="0"/>
              <a:t>Psychological Issues</a:t>
            </a:r>
          </a:p>
        </p:txBody>
      </p:sp>
      <p:sp>
        <p:nvSpPr>
          <p:cNvPr id="3" name="Content Placeholder 2">
            <a:extLst>
              <a:ext uri="{FF2B5EF4-FFF2-40B4-BE49-F238E27FC236}">
                <a16:creationId xmlns:a16="http://schemas.microsoft.com/office/drawing/2014/main" id="{FDDEF34E-C7C6-59FB-F7BE-7C4DE936D9A2}"/>
              </a:ext>
            </a:extLst>
          </p:cNvPr>
          <p:cNvSpPr>
            <a:spLocks noGrp="1"/>
          </p:cNvSpPr>
          <p:nvPr>
            <p:ph idx="1"/>
          </p:nvPr>
        </p:nvSpPr>
        <p:spPr>
          <a:xfrm>
            <a:off x="1069848" y="1335186"/>
            <a:ext cx="10058400" cy="4937598"/>
          </a:xfrm>
        </p:spPr>
        <p:txBody>
          <a:bodyPr/>
          <a:lstStyle/>
          <a:p>
            <a:r>
              <a:rPr lang="en-GB" dirty="0"/>
              <a:t>Motivation to act on the knowledge of moral standards</a:t>
            </a:r>
          </a:p>
          <a:p>
            <a:endParaRPr lang="en-GB" dirty="0"/>
          </a:p>
          <a:p>
            <a:pPr lvl="1"/>
            <a:r>
              <a:rPr lang="en-GB" dirty="0"/>
              <a:t>First area of moral psychology:</a:t>
            </a:r>
          </a:p>
          <a:p>
            <a:pPr lvl="2"/>
            <a:r>
              <a:rPr lang="en-GB" dirty="0"/>
              <a:t>The inherent selfishness of humans</a:t>
            </a:r>
          </a:p>
          <a:p>
            <a:pPr lvl="2"/>
            <a:endParaRPr lang="en-GB" dirty="0"/>
          </a:p>
          <a:p>
            <a:pPr lvl="1"/>
            <a:r>
              <a:rPr lang="en-GB" dirty="0"/>
              <a:t>Psychological Egoism (Hobbes 17</a:t>
            </a:r>
            <a:r>
              <a:rPr lang="en-GB" baseline="30000" dirty="0"/>
              <a:t>th</a:t>
            </a:r>
            <a:r>
              <a:rPr lang="en-GB" dirty="0"/>
              <a:t> Century)</a:t>
            </a:r>
          </a:p>
          <a:p>
            <a:pPr lvl="2"/>
            <a:r>
              <a:rPr lang="en-GB" dirty="0"/>
              <a:t>Maintains that self-orientated interests ultimately motivate all human actions</a:t>
            </a:r>
          </a:p>
          <a:p>
            <a:pPr lvl="1"/>
            <a:r>
              <a:rPr lang="en-GB" dirty="0"/>
              <a:t>Psychological Hedonism</a:t>
            </a:r>
          </a:p>
          <a:p>
            <a:pPr lvl="2"/>
            <a:r>
              <a:rPr lang="en-GB" dirty="0"/>
              <a:t>Maintains that pleasure or pain is the specific driving force behind all our actions</a:t>
            </a:r>
          </a:p>
          <a:p>
            <a:pPr lvl="1"/>
            <a:r>
              <a:rPr lang="en-GB" dirty="0"/>
              <a:t>Psychological Altruism (Butler 18</a:t>
            </a:r>
            <a:r>
              <a:rPr lang="en-GB" baseline="30000" dirty="0"/>
              <a:t>th</a:t>
            </a:r>
            <a:r>
              <a:rPr lang="en-GB" dirty="0"/>
              <a:t> Century)</a:t>
            </a:r>
          </a:p>
          <a:p>
            <a:pPr lvl="2"/>
            <a:r>
              <a:rPr lang="en-GB" dirty="0"/>
              <a:t>Argued that at least some of our actions are motivated by instinctive benevolence</a:t>
            </a:r>
          </a:p>
        </p:txBody>
      </p:sp>
      <p:sp>
        <p:nvSpPr>
          <p:cNvPr id="6" name="Slide Number Placeholder 5">
            <a:extLst>
              <a:ext uri="{FF2B5EF4-FFF2-40B4-BE49-F238E27FC236}">
                <a16:creationId xmlns:a16="http://schemas.microsoft.com/office/drawing/2014/main" id="{3CCB2CFE-7EE8-8017-C17F-BE91C28E5F31}"/>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367381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75A0-8928-9E3E-86C2-87380BC7CB2E}"/>
              </a:ext>
            </a:extLst>
          </p:cNvPr>
          <p:cNvSpPr>
            <a:spLocks noGrp="1"/>
          </p:cNvSpPr>
          <p:nvPr>
            <p:ph type="title"/>
          </p:nvPr>
        </p:nvSpPr>
        <p:spPr>
          <a:xfrm>
            <a:off x="1069848" y="484632"/>
            <a:ext cx="10058400" cy="915290"/>
          </a:xfrm>
        </p:spPr>
        <p:txBody>
          <a:bodyPr>
            <a:normAutofit/>
          </a:bodyPr>
          <a:lstStyle/>
          <a:p>
            <a:r>
              <a:rPr lang="en-GB" sz="4400" dirty="0"/>
              <a:t>Psychological Issues</a:t>
            </a:r>
          </a:p>
        </p:txBody>
      </p:sp>
      <p:sp>
        <p:nvSpPr>
          <p:cNvPr id="3" name="Content Placeholder 2">
            <a:extLst>
              <a:ext uri="{FF2B5EF4-FFF2-40B4-BE49-F238E27FC236}">
                <a16:creationId xmlns:a16="http://schemas.microsoft.com/office/drawing/2014/main" id="{133D62FD-FEE8-40CE-3AC9-A092EF6668D8}"/>
              </a:ext>
            </a:extLst>
          </p:cNvPr>
          <p:cNvSpPr>
            <a:spLocks noGrp="1"/>
          </p:cNvSpPr>
          <p:nvPr>
            <p:ph idx="1"/>
          </p:nvPr>
        </p:nvSpPr>
        <p:spPr>
          <a:xfrm>
            <a:off x="1069848" y="1399922"/>
            <a:ext cx="10058400" cy="4772278"/>
          </a:xfrm>
        </p:spPr>
        <p:txBody>
          <a:bodyPr/>
          <a:lstStyle/>
          <a:p>
            <a:r>
              <a:rPr lang="en-GB" dirty="0"/>
              <a:t>Second area of moral psychology</a:t>
            </a:r>
          </a:p>
          <a:p>
            <a:pPr lvl="1"/>
            <a:r>
              <a:rPr lang="en-GB" dirty="0"/>
              <a:t>The role of reasoning in motivating moral actions and the impact of emotions on moral judgements</a:t>
            </a:r>
          </a:p>
          <a:p>
            <a:pPr lvl="1"/>
            <a:endParaRPr lang="en-GB" dirty="0"/>
          </a:p>
          <a:p>
            <a:r>
              <a:rPr lang="en-GB" dirty="0"/>
              <a:t>Groups:</a:t>
            </a:r>
          </a:p>
          <a:p>
            <a:pPr lvl="1"/>
            <a:r>
              <a:rPr lang="en-GB" dirty="0"/>
              <a:t>Anti-rationalists (e.g., Hume – 18</a:t>
            </a:r>
            <a:r>
              <a:rPr lang="en-GB" baseline="30000" dirty="0"/>
              <a:t>th</a:t>
            </a:r>
            <a:r>
              <a:rPr lang="en-GB" dirty="0"/>
              <a:t> Century)</a:t>
            </a:r>
          </a:p>
          <a:p>
            <a:pPr lvl="2"/>
            <a:r>
              <a:rPr lang="en-GB" dirty="0"/>
              <a:t>Argued against reason as a component of moral judgement.</a:t>
            </a:r>
          </a:p>
          <a:p>
            <a:pPr lvl="2"/>
            <a:r>
              <a:rPr lang="en-GB" dirty="0"/>
              <a:t>A detailed rationale does not constitute a moral assessment. It requires an emotional reaction.</a:t>
            </a:r>
          </a:p>
          <a:p>
            <a:pPr lvl="2"/>
            <a:endParaRPr lang="en-GB" dirty="0"/>
          </a:p>
          <a:p>
            <a:pPr lvl="1"/>
            <a:r>
              <a:rPr lang="en-GB" dirty="0"/>
              <a:t>Rationalists (including Kant – 18</a:t>
            </a:r>
            <a:r>
              <a:rPr lang="en-GB" baseline="30000" dirty="0"/>
              <a:t>th</a:t>
            </a:r>
            <a:r>
              <a:rPr lang="en-GB" dirty="0"/>
              <a:t> Century)</a:t>
            </a:r>
          </a:p>
          <a:p>
            <a:pPr lvl="2"/>
            <a:r>
              <a:rPr lang="en-GB" dirty="0"/>
              <a:t>Argue that moral judgements are acts of reason.</a:t>
            </a:r>
          </a:p>
          <a:p>
            <a:pPr lvl="3"/>
            <a:r>
              <a:rPr lang="en-GB" dirty="0"/>
              <a:t>An action can only be truly moral when it is free from emotion and desire.</a:t>
            </a:r>
          </a:p>
          <a:p>
            <a:pPr lvl="3"/>
            <a:r>
              <a:rPr lang="en-GB" dirty="0"/>
              <a:t>Baier argued that all moral choices are backed by reason or justification.</a:t>
            </a:r>
          </a:p>
          <a:p>
            <a:pPr lvl="3"/>
            <a:r>
              <a:rPr lang="en-GB" dirty="0"/>
              <a:t>To claim a course of action is immoral requires a rationale.</a:t>
            </a:r>
          </a:p>
        </p:txBody>
      </p:sp>
      <p:sp>
        <p:nvSpPr>
          <p:cNvPr id="6" name="Slide Number Placeholder 5">
            <a:extLst>
              <a:ext uri="{FF2B5EF4-FFF2-40B4-BE49-F238E27FC236}">
                <a16:creationId xmlns:a16="http://schemas.microsoft.com/office/drawing/2014/main" id="{6D64A81E-AB86-E77B-4406-4F800551722B}"/>
              </a:ext>
            </a:extLst>
          </p:cNvPr>
          <p:cNvSpPr>
            <a:spLocks noGrp="1"/>
          </p:cNvSpPr>
          <p:nvPr>
            <p:ph type="sldNum" sz="quarter" idx="12"/>
          </p:nvPr>
        </p:nvSpPr>
        <p:spPr/>
        <p:txBody>
          <a:bodyPr/>
          <a:lstStyle/>
          <a:p>
            <a:fld id="{7BE69E03-4804-4553-A1EC-F089884EF50F}" type="slidenum">
              <a:rPr lang="en-US" smtClean="0"/>
              <a:t>12</a:t>
            </a:fld>
            <a:endParaRPr lang="en-US"/>
          </a:p>
        </p:txBody>
      </p:sp>
    </p:spTree>
    <p:extLst>
      <p:ext uri="{BB962C8B-B14F-4D97-AF65-F5344CB8AC3E}">
        <p14:creationId xmlns:p14="http://schemas.microsoft.com/office/powerpoint/2010/main" val="3785983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478B-9C1D-BD19-C5ED-450ED464DC27}"/>
              </a:ext>
            </a:extLst>
          </p:cNvPr>
          <p:cNvSpPr>
            <a:spLocks noGrp="1"/>
          </p:cNvSpPr>
          <p:nvPr>
            <p:ph type="title"/>
          </p:nvPr>
        </p:nvSpPr>
        <p:spPr>
          <a:xfrm>
            <a:off x="1069848" y="484632"/>
            <a:ext cx="10058400" cy="826278"/>
          </a:xfrm>
        </p:spPr>
        <p:txBody>
          <a:bodyPr>
            <a:normAutofit/>
          </a:bodyPr>
          <a:lstStyle/>
          <a:p>
            <a:r>
              <a:rPr lang="en-GB" sz="4400" dirty="0"/>
              <a:t>Normative Ethics</a:t>
            </a:r>
          </a:p>
        </p:txBody>
      </p:sp>
      <p:graphicFrame>
        <p:nvGraphicFramePr>
          <p:cNvPr id="10" name="Content Placeholder 2">
            <a:extLst>
              <a:ext uri="{FF2B5EF4-FFF2-40B4-BE49-F238E27FC236}">
                <a16:creationId xmlns:a16="http://schemas.microsoft.com/office/drawing/2014/main" id="{5CBE2F43-33CC-BD23-FECE-A0E3840CA0BF}"/>
              </a:ext>
            </a:extLst>
          </p:cNvPr>
          <p:cNvGraphicFramePr>
            <a:graphicFrameLocks noGrp="1"/>
          </p:cNvGraphicFramePr>
          <p:nvPr>
            <p:ph idx="1"/>
            <p:extLst>
              <p:ext uri="{D42A27DB-BD31-4B8C-83A1-F6EECF244321}">
                <p14:modId xmlns:p14="http://schemas.microsoft.com/office/powerpoint/2010/main" val="3918910789"/>
              </p:ext>
            </p:extLst>
          </p:nvPr>
        </p:nvGraphicFramePr>
        <p:xfrm>
          <a:off x="1069848" y="1310910"/>
          <a:ext cx="10058400" cy="4861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73656E1C-BA25-B902-3010-2F4DE5146D3E}"/>
              </a:ext>
            </a:extLst>
          </p:cNvPr>
          <p:cNvSpPr>
            <a:spLocks noGrp="1"/>
          </p:cNvSpPr>
          <p:nvPr>
            <p:ph type="sldNum" sz="quarter" idx="12"/>
          </p:nvPr>
        </p:nvSpPr>
        <p:spPr/>
        <p:txBody>
          <a:bodyPr/>
          <a:lstStyle/>
          <a:p>
            <a:fld id="{7BE69E03-4804-4553-A1EC-F089884EF50F}" type="slidenum">
              <a:rPr lang="en-US" smtClean="0"/>
              <a:t>13</a:t>
            </a:fld>
            <a:endParaRPr lang="en-US"/>
          </a:p>
        </p:txBody>
      </p:sp>
    </p:spTree>
    <p:extLst>
      <p:ext uri="{BB962C8B-B14F-4D97-AF65-F5344CB8AC3E}">
        <p14:creationId xmlns:p14="http://schemas.microsoft.com/office/powerpoint/2010/main" val="213376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E843-3CFA-AFD4-1B55-51ADAE946C47}"/>
              </a:ext>
            </a:extLst>
          </p:cNvPr>
          <p:cNvSpPr>
            <a:spLocks noGrp="1"/>
          </p:cNvSpPr>
          <p:nvPr>
            <p:ph type="title"/>
          </p:nvPr>
        </p:nvSpPr>
        <p:spPr>
          <a:xfrm>
            <a:off x="1069848" y="484632"/>
            <a:ext cx="10058400" cy="795528"/>
          </a:xfrm>
        </p:spPr>
        <p:txBody>
          <a:bodyPr>
            <a:normAutofit/>
          </a:bodyPr>
          <a:lstStyle/>
          <a:p>
            <a:r>
              <a:rPr lang="en-GB" sz="4400" dirty="0"/>
              <a:t>Virtue Theories</a:t>
            </a:r>
          </a:p>
        </p:txBody>
      </p:sp>
      <p:sp>
        <p:nvSpPr>
          <p:cNvPr id="3" name="Content Placeholder 2">
            <a:extLst>
              <a:ext uri="{FF2B5EF4-FFF2-40B4-BE49-F238E27FC236}">
                <a16:creationId xmlns:a16="http://schemas.microsoft.com/office/drawing/2014/main" id="{12FF3643-C4FA-83D9-62B1-7CFA8AA5EE1E}"/>
              </a:ext>
            </a:extLst>
          </p:cNvPr>
          <p:cNvSpPr>
            <a:spLocks noGrp="1"/>
          </p:cNvSpPr>
          <p:nvPr>
            <p:ph idx="1"/>
          </p:nvPr>
        </p:nvSpPr>
        <p:spPr>
          <a:xfrm>
            <a:off x="1069848" y="1581912"/>
            <a:ext cx="10058400" cy="3694176"/>
          </a:xfrm>
        </p:spPr>
        <p:txBody>
          <a:bodyPr/>
          <a:lstStyle/>
          <a:p>
            <a:r>
              <a:rPr lang="en-GB" dirty="0"/>
              <a:t>Emphasis on developing good character, habits.</a:t>
            </a:r>
          </a:p>
          <a:p>
            <a:pPr lvl="1"/>
            <a:r>
              <a:rPr lang="en-GB" dirty="0"/>
              <a:t>Plato’s Cardinal Virtues:</a:t>
            </a:r>
          </a:p>
          <a:p>
            <a:pPr lvl="2"/>
            <a:endParaRPr lang="en-GB" dirty="0"/>
          </a:p>
          <a:p>
            <a:pPr lvl="2"/>
            <a:r>
              <a:rPr lang="en-GB" dirty="0"/>
              <a:t>One of the oldest normative theories – Roots in ancient Greece.</a:t>
            </a:r>
          </a:p>
          <a:p>
            <a:pPr lvl="3"/>
            <a:r>
              <a:rPr lang="en-GB" dirty="0"/>
              <a:t>Prudence – The ability to find the most suitable course of action to be taken in a situation at a certain time, considering potential consequences.</a:t>
            </a:r>
          </a:p>
          <a:p>
            <a:pPr lvl="3"/>
            <a:r>
              <a:rPr lang="en-GB" dirty="0"/>
              <a:t>Justice – Fairness, a sense of what is right.</a:t>
            </a:r>
          </a:p>
          <a:p>
            <a:pPr lvl="3"/>
            <a:r>
              <a:rPr lang="en-GB" dirty="0"/>
              <a:t>Courage – Endurance, strength. The ability to confront difficult situations. Bravery.</a:t>
            </a:r>
          </a:p>
          <a:p>
            <a:pPr lvl="3"/>
            <a:r>
              <a:rPr lang="en-GB" dirty="0"/>
              <a:t>Temperance – Restraint and moderation, self-control.</a:t>
            </a:r>
          </a:p>
          <a:p>
            <a:pPr lvl="2"/>
            <a:r>
              <a:rPr lang="en-GB" dirty="0"/>
              <a:t>Vice: The opposite – bad habits or character traits.</a:t>
            </a:r>
          </a:p>
          <a:p>
            <a:pPr lvl="2"/>
            <a:r>
              <a:rPr lang="en-GB" dirty="0"/>
              <a:t>Greek and Roman gods exemplified these characteristics.</a:t>
            </a:r>
          </a:p>
          <a:p>
            <a:pPr lvl="1"/>
            <a:endParaRPr lang="en-GB" dirty="0"/>
          </a:p>
        </p:txBody>
      </p:sp>
      <p:sp>
        <p:nvSpPr>
          <p:cNvPr id="6" name="Slide Number Placeholder 5">
            <a:extLst>
              <a:ext uri="{FF2B5EF4-FFF2-40B4-BE49-F238E27FC236}">
                <a16:creationId xmlns:a16="http://schemas.microsoft.com/office/drawing/2014/main" id="{04703865-E7ED-3EF6-F9F0-DA17997C4095}"/>
              </a:ext>
            </a:extLst>
          </p:cNvPr>
          <p:cNvSpPr>
            <a:spLocks noGrp="1"/>
          </p:cNvSpPr>
          <p:nvPr>
            <p:ph type="sldNum" sz="quarter" idx="12"/>
          </p:nvPr>
        </p:nvSpPr>
        <p:spPr/>
        <p:txBody>
          <a:bodyPr/>
          <a:lstStyle/>
          <a:p>
            <a:fld id="{7BE69E03-4804-4553-A1EC-F089884EF50F}" type="slidenum">
              <a:rPr lang="en-US" smtClean="0"/>
              <a:t>14</a:t>
            </a:fld>
            <a:endParaRPr lang="en-US"/>
          </a:p>
        </p:txBody>
      </p:sp>
    </p:spTree>
    <p:extLst>
      <p:ext uri="{BB962C8B-B14F-4D97-AF65-F5344CB8AC3E}">
        <p14:creationId xmlns:p14="http://schemas.microsoft.com/office/powerpoint/2010/main" val="4249653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9">
            <a:extLst>
              <a:ext uri="{FF2B5EF4-FFF2-40B4-BE49-F238E27FC236}">
                <a16:creationId xmlns:a16="http://schemas.microsoft.com/office/drawing/2014/main" id="{28605B4E-C00F-EEE4-5449-239D58DC2195}"/>
              </a:ext>
            </a:extLst>
          </p:cNvPr>
          <p:cNvGraphicFramePr/>
          <p:nvPr/>
        </p:nvGraphicFramePr>
        <p:xfrm>
          <a:off x="3153220" y="2116315"/>
          <a:ext cx="8896626"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tatue of a person&#10;&#10;Description automatically generated">
            <a:extLst>
              <a:ext uri="{FF2B5EF4-FFF2-40B4-BE49-F238E27FC236}">
                <a16:creationId xmlns:a16="http://schemas.microsoft.com/office/drawing/2014/main" id="{95975AFE-225D-9C9C-B288-45668A751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014" y="2116315"/>
            <a:ext cx="3015484" cy="4035424"/>
          </a:xfrm>
          <a:prstGeom prst="rect">
            <a:avLst/>
          </a:prstGeom>
        </p:spPr>
      </p:pic>
      <p:sp>
        <p:nvSpPr>
          <p:cNvPr id="7" name="TextBox 6">
            <a:extLst>
              <a:ext uri="{FF2B5EF4-FFF2-40B4-BE49-F238E27FC236}">
                <a16:creationId xmlns:a16="http://schemas.microsoft.com/office/drawing/2014/main" id="{2FFA3468-A104-7097-F8F3-E77F108CA806}"/>
              </a:ext>
            </a:extLst>
          </p:cNvPr>
          <p:cNvSpPr txBox="1"/>
          <p:nvPr/>
        </p:nvSpPr>
        <p:spPr>
          <a:xfrm>
            <a:off x="1069848" y="6136800"/>
            <a:ext cx="2763650" cy="215444"/>
          </a:xfrm>
          <a:prstGeom prst="rect">
            <a:avLst/>
          </a:prstGeom>
          <a:noFill/>
        </p:spPr>
        <p:txBody>
          <a:bodyPr wrap="square" rtlCol="0">
            <a:spAutoFit/>
          </a:bodyPr>
          <a:lstStyle/>
          <a:p>
            <a:r>
              <a:rPr lang="en-GB" sz="800" dirty="0">
                <a:hlinkClick r:id="rId8"/>
              </a:rPr>
              <a:t>Aristotle – Bronze bust created by </a:t>
            </a:r>
            <a:r>
              <a:rPr lang="en-GB" sz="800" dirty="0" err="1">
                <a:hlinkClick r:id="rId8"/>
              </a:rPr>
              <a:t>Lysippos</a:t>
            </a:r>
            <a:r>
              <a:rPr lang="en-GB" sz="800" dirty="0">
                <a:hlinkClick r:id="rId8"/>
              </a:rPr>
              <a:t> (c. 330 BC)</a:t>
            </a:r>
            <a:endParaRPr lang="en-GB" sz="800" dirty="0"/>
          </a:p>
        </p:txBody>
      </p:sp>
      <p:sp>
        <p:nvSpPr>
          <p:cNvPr id="3" name="Title 1">
            <a:extLst>
              <a:ext uri="{FF2B5EF4-FFF2-40B4-BE49-F238E27FC236}">
                <a16:creationId xmlns:a16="http://schemas.microsoft.com/office/drawing/2014/main" id="{83F65975-E33C-C7D2-0EDD-95C2CC87A805}"/>
              </a:ext>
            </a:extLst>
          </p:cNvPr>
          <p:cNvSpPr txBox="1">
            <a:spLocks/>
          </p:cNvSpPr>
          <p:nvPr/>
        </p:nvSpPr>
        <p:spPr>
          <a:xfrm>
            <a:off x="1069848" y="484632"/>
            <a:ext cx="10058400" cy="795528"/>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GB" sz="4400"/>
              <a:t>Virtue Theories</a:t>
            </a:r>
            <a:endParaRPr lang="en-GB" sz="4400" dirty="0"/>
          </a:p>
        </p:txBody>
      </p:sp>
    </p:spTree>
    <p:extLst>
      <p:ext uri="{BB962C8B-B14F-4D97-AF65-F5344CB8AC3E}">
        <p14:creationId xmlns:p14="http://schemas.microsoft.com/office/powerpoint/2010/main" val="345371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E239-5084-49C0-3713-0498C3B2AEF3}"/>
              </a:ext>
            </a:extLst>
          </p:cNvPr>
          <p:cNvSpPr>
            <a:spLocks noGrp="1"/>
          </p:cNvSpPr>
          <p:nvPr>
            <p:ph type="title"/>
          </p:nvPr>
        </p:nvSpPr>
        <p:spPr>
          <a:xfrm>
            <a:off x="4830232" y="484632"/>
            <a:ext cx="6298015" cy="882922"/>
          </a:xfrm>
        </p:spPr>
        <p:txBody>
          <a:bodyPr>
            <a:normAutofit/>
          </a:bodyPr>
          <a:lstStyle/>
          <a:p>
            <a:r>
              <a:rPr lang="en-GB" sz="4400" dirty="0"/>
              <a:t>Duty Theories</a:t>
            </a:r>
          </a:p>
        </p:txBody>
      </p:sp>
      <p:sp>
        <p:nvSpPr>
          <p:cNvPr id="3" name="Content Placeholder 2">
            <a:extLst>
              <a:ext uri="{FF2B5EF4-FFF2-40B4-BE49-F238E27FC236}">
                <a16:creationId xmlns:a16="http://schemas.microsoft.com/office/drawing/2014/main" id="{3F9E2113-4938-4F37-C003-4E93EB72DFE3}"/>
              </a:ext>
            </a:extLst>
          </p:cNvPr>
          <p:cNvSpPr>
            <a:spLocks noGrp="1"/>
          </p:cNvSpPr>
          <p:nvPr>
            <p:ph idx="1"/>
          </p:nvPr>
        </p:nvSpPr>
        <p:spPr>
          <a:xfrm>
            <a:off x="4897966" y="1367554"/>
            <a:ext cx="6230281" cy="4804646"/>
          </a:xfrm>
        </p:spPr>
        <p:txBody>
          <a:bodyPr>
            <a:normAutofit fontScale="92500" lnSpcReduction="10000"/>
          </a:bodyPr>
          <a:lstStyle/>
          <a:p>
            <a:r>
              <a:rPr lang="en-GB" dirty="0"/>
              <a:t>Basing morality on specific foundational principles of obligation.</a:t>
            </a:r>
          </a:p>
          <a:p>
            <a:pPr lvl="1"/>
            <a:r>
              <a:rPr lang="en-GB" dirty="0"/>
              <a:t>For example, we have a duty to care for our children, even if there are no financial rewards for doing so.</a:t>
            </a:r>
          </a:p>
          <a:p>
            <a:r>
              <a:rPr lang="en-GB" dirty="0"/>
              <a:t>There are four central Duty Theories:</a:t>
            </a:r>
          </a:p>
          <a:p>
            <a:pPr lvl="1"/>
            <a:r>
              <a:rPr lang="en-US" dirty="0">
                <a:hlinkClick r:id="rId2"/>
              </a:rPr>
              <a:t>Pufendorf</a:t>
            </a:r>
            <a:r>
              <a:rPr lang="en-GB" dirty="0"/>
              <a:t> (17</a:t>
            </a:r>
            <a:r>
              <a:rPr lang="en-GB" baseline="30000" dirty="0"/>
              <a:t>th</a:t>
            </a:r>
            <a:r>
              <a:rPr lang="en-GB" dirty="0"/>
              <a:t> Century)</a:t>
            </a:r>
          </a:p>
          <a:p>
            <a:pPr lvl="2"/>
            <a:r>
              <a:rPr lang="en-GB" dirty="0"/>
              <a:t>Three kinds of duty:</a:t>
            </a:r>
          </a:p>
          <a:p>
            <a:pPr marL="1165860" lvl="3" indent="-342900">
              <a:buAutoNum type="arabicParenR"/>
            </a:pPr>
            <a:r>
              <a:rPr lang="en-GB" dirty="0"/>
              <a:t>To God:</a:t>
            </a:r>
          </a:p>
          <a:p>
            <a:pPr lvl="4">
              <a:buFont typeface="Wingdings" panose="05000000000000000000" pitchFamily="2" charset="2"/>
              <a:buChar char="v"/>
            </a:pPr>
            <a:r>
              <a:rPr lang="en-GB" dirty="0"/>
              <a:t>Theoretical – to know of God</a:t>
            </a:r>
          </a:p>
          <a:p>
            <a:pPr lvl="4">
              <a:buFont typeface="Wingdings" panose="05000000000000000000" pitchFamily="2" charset="2"/>
              <a:buChar char="v"/>
            </a:pPr>
            <a:r>
              <a:rPr lang="en-GB" dirty="0"/>
              <a:t>Practical – to inwardly and outwardly worship God</a:t>
            </a:r>
          </a:p>
          <a:p>
            <a:pPr marL="1165860" lvl="3" indent="-342900">
              <a:buAutoNum type="arabicParenR"/>
            </a:pPr>
            <a:r>
              <a:rPr lang="en-GB" dirty="0"/>
              <a:t>To Oneself</a:t>
            </a:r>
          </a:p>
          <a:p>
            <a:pPr lvl="4">
              <a:buFont typeface="Wingdings" panose="05000000000000000000" pitchFamily="2" charset="2"/>
              <a:buChar char="v"/>
            </a:pPr>
            <a:r>
              <a:rPr lang="en-GB" dirty="0"/>
              <a:t>Of the Soul – develop one’s skills and talents</a:t>
            </a:r>
          </a:p>
          <a:p>
            <a:pPr lvl="4">
              <a:buFont typeface="Wingdings" panose="05000000000000000000" pitchFamily="2" charset="2"/>
              <a:buChar char="v"/>
            </a:pPr>
            <a:r>
              <a:rPr lang="en-GB" dirty="0"/>
              <a:t>Of the Body- not harming one’s body</a:t>
            </a:r>
          </a:p>
          <a:p>
            <a:pPr marL="1165860" lvl="3" indent="-342900">
              <a:buAutoNum type="arabicParenR"/>
            </a:pPr>
            <a:r>
              <a:rPr lang="en-GB" dirty="0"/>
              <a:t>To Others</a:t>
            </a:r>
          </a:p>
          <a:p>
            <a:pPr lvl="4">
              <a:buFont typeface="Wingdings" panose="05000000000000000000" pitchFamily="2" charset="2"/>
              <a:buChar char="v"/>
            </a:pPr>
            <a:r>
              <a:rPr lang="en-GB" dirty="0"/>
              <a:t>Absolute – avoid wronging others, treat as equals, promote the good of others</a:t>
            </a:r>
          </a:p>
          <a:p>
            <a:pPr lvl="4">
              <a:buFont typeface="Wingdings" panose="05000000000000000000" pitchFamily="2" charset="2"/>
              <a:buChar char="v"/>
            </a:pPr>
            <a:r>
              <a:rPr lang="en-GB" dirty="0"/>
              <a:t>Conditional – various types of agreement, principally to honour promises.</a:t>
            </a:r>
          </a:p>
        </p:txBody>
      </p:sp>
      <p:sp>
        <p:nvSpPr>
          <p:cNvPr id="6" name="Slide Number Placeholder 5">
            <a:extLst>
              <a:ext uri="{FF2B5EF4-FFF2-40B4-BE49-F238E27FC236}">
                <a16:creationId xmlns:a16="http://schemas.microsoft.com/office/drawing/2014/main" id="{CFF5B444-C17E-B890-3968-4ECC190F9AE9}"/>
              </a:ext>
            </a:extLst>
          </p:cNvPr>
          <p:cNvSpPr>
            <a:spLocks noGrp="1"/>
          </p:cNvSpPr>
          <p:nvPr>
            <p:ph type="sldNum" sz="quarter" idx="12"/>
          </p:nvPr>
        </p:nvSpPr>
        <p:spPr/>
        <p:txBody>
          <a:bodyPr/>
          <a:lstStyle/>
          <a:p>
            <a:fld id="{7BE69E03-4804-4553-A1EC-F089884EF50F}" type="slidenum">
              <a:rPr lang="en-US" smtClean="0"/>
              <a:t>16</a:t>
            </a:fld>
            <a:endParaRPr lang="en-US"/>
          </a:p>
        </p:txBody>
      </p:sp>
      <p:pic>
        <p:nvPicPr>
          <p:cNvPr id="9" name="Picture 8" descr="A portrait of a person in a frame&#10;&#10;Description automatically generated">
            <a:extLst>
              <a:ext uri="{FF2B5EF4-FFF2-40B4-BE49-F238E27FC236}">
                <a16:creationId xmlns:a16="http://schemas.microsoft.com/office/drawing/2014/main" id="{A2C976C4-BEA3-E44C-70AB-8DA0353F9A17}"/>
              </a:ext>
            </a:extLst>
          </p:cNvPr>
          <p:cNvPicPr>
            <a:picLocks noChangeAspect="1"/>
          </p:cNvPicPr>
          <p:nvPr/>
        </p:nvPicPr>
        <p:blipFill rotWithShape="1">
          <a:blip r:embed="rId3">
            <a:extLst>
              <a:ext uri="{28A0092B-C50C-407E-A947-70E740481C1C}">
                <a14:useLocalDpi xmlns:a14="http://schemas.microsoft.com/office/drawing/2010/main" val="0"/>
              </a:ext>
            </a:extLst>
          </a:blip>
          <a:srcRect l="2965" b="5428"/>
          <a:stretch/>
        </p:blipFill>
        <p:spPr>
          <a:xfrm>
            <a:off x="0" y="0"/>
            <a:ext cx="5541298"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10" name="TextBox 9">
            <a:extLst>
              <a:ext uri="{FF2B5EF4-FFF2-40B4-BE49-F238E27FC236}">
                <a16:creationId xmlns:a16="http://schemas.microsoft.com/office/drawing/2014/main" id="{34C4DC91-987D-2B37-7AAF-FE6599B6919F}"/>
              </a:ext>
            </a:extLst>
          </p:cNvPr>
          <p:cNvSpPr txBox="1"/>
          <p:nvPr/>
        </p:nvSpPr>
        <p:spPr>
          <a:xfrm>
            <a:off x="-57610" y="17514"/>
            <a:ext cx="4015409" cy="215444"/>
          </a:xfrm>
          <a:prstGeom prst="rect">
            <a:avLst/>
          </a:prstGeom>
          <a:noFill/>
        </p:spPr>
        <p:txBody>
          <a:bodyPr wrap="square" rtlCol="0">
            <a:spAutoFit/>
          </a:bodyPr>
          <a:lstStyle/>
          <a:p>
            <a:r>
              <a:rPr lang="en-GB" sz="800" dirty="0">
                <a:hlinkClick r:id="rId4"/>
              </a:rPr>
              <a:t>Image – Engraving of Samuel von Pufendorf by Joseph de </a:t>
            </a:r>
            <a:r>
              <a:rPr lang="en-GB" sz="800" dirty="0" err="1">
                <a:hlinkClick r:id="rId4"/>
              </a:rPr>
              <a:t>Montalegre</a:t>
            </a:r>
            <a:r>
              <a:rPr lang="en-GB" sz="800" dirty="0">
                <a:hlinkClick r:id="rId4"/>
              </a:rPr>
              <a:t> (1706)</a:t>
            </a:r>
            <a:endParaRPr lang="en-GB" sz="800" dirty="0"/>
          </a:p>
        </p:txBody>
      </p:sp>
    </p:spTree>
    <p:extLst>
      <p:ext uri="{BB962C8B-B14F-4D97-AF65-F5344CB8AC3E}">
        <p14:creationId xmlns:p14="http://schemas.microsoft.com/office/powerpoint/2010/main" val="128624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CA0F-8DCB-433E-763C-DAC35DEE194C}"/>
              </a:ext>
            </a:extLst>
          </p:cNvPr>
          <p:cNvSpPr>
            <a:spLocks noGrp="1"/>
          </p:cNvSpPr>
          <p:nvPr>
            <p:ph type="title"/>
          </p:nvPr>
        </p:nvSpPr>
        <p:spPr>
          <a:xfrm>
            <a:off x="6550502" y="484632"/>
            <a:ext cx="4577745" cy="725127"/>
          </a:xfrm>
        </p:spPr>
        <p:txBody>
          <a:bodyPr>
            <a:normAutofit/>
          </a:bodyPr>
          <a:lstStyle/>
          <a:p>
            <a:r>
              <a:rPr lang="en-GB" sz="4400" dirty="0"/>
              <a:t>Rights Theory</a:t>
            </a:r>
          </a:p>
        </p:txBody>
      </p:sp>
      <p:sp>
        <p:nvSpPr>
          <p:cNvPr id="3" name="Content Placeholder 2">
            <a:extLst>
              <a:ext uri="{FF2B5EF4-FFF2-40B4-BE49-F238E27FC236}">
                <a16:creationId xmlns:a16="http://schemas.microsoft.com/office/drawing/2014/main" id="{413A796E-162F-869C-5D3A-0CAFAA43BEB1}"/>
              </a:ext>
            </a:extLst>
          </p:cNvPr>
          <p:cNvSpPr>
            <a:spLocks noGrp="1"/>
          </p:cNvSpPr>
          <p:nvPr>
            <p:ph idx="1"/>
          </p:nvPr>
        </p:nvSpPr>
        <p:spPr>
          <a:xfrm>
            <a:off x="5342466" y="1665087"/>
            <a:ext cx="5785781" cy="4291214"/>
          </a:xfrm>
        </p:spPr>
        <p:txBody>
          <a:bodyPr/>
          <a:lstStyle/>
          <a:p>
            <a:r>
              <a:rPr lang="en-GB" dirty="0"/>
              <a:t>Natural/Moral rights and Legal rights</a:t>
            </a:r>
          </a:p>
          <a:p>
            <a:pPr lvl="1"/>
            <a:r>
              <a:rPr lang="en-GB" dirty="0"/>
              <a:t>Natural/Moral rights – The assumed rights that a being is born having.</a:t>
            </a:r>
          </a:p>
          <a:p>
            <a:pPr lvl="1"/>
            <a:r>
              <a:rPr lang="en-GB" dirty="0"/>
              <a:t>Legal rights – Those granted to a being, independent of Natural/Moral rights.</a:t>
            </a:r>
          </a:p>
          <a:p>
            <a:r>
              <a:rPr lang="en-GB" dirty="0"/>
              <a:t>A right is a justified claim against another person’s behaviour.</a:t>
            </a:r>
          </a:p>
          <a:p>
            <a:r>
              <a:rPr lang="en-GB" dirty="0"/>
              <a:t>The rights of one person implies the duty of another.</a:t>
            </a:r>
          </a:p>
          <a:p>
            <a:pPr lvl="1"/>
            <a:r>
              <a:rPr lang="en-GB" dirty="0"/>
              <a:t>I have a right of payment, the person in debt to me has a duty to pay.</a:t>
            </a:r>
          </a:p>
          <a:p>
            <a:pPr lvl="1"/>
            <a:r>
              <a:rPr lang="en-GB" dirty="0"/>
              <a:t>Correlativity of rights and duties.</a:t>
            </a:r>
          </a:p>
        </p:txBody>
      </p:sp>
      <p:sp>
        <p:nvSpPr>
          <p:cNvPr id="6" name="Slide Number Placeholder 5">
            <a:extLst>
              <a:ext uri="{FF2B5EF4-FFF2-40B4-BE49-F238E27FC236}">
                <a16:creationId xmlns:a16="http://schemas.microsoft.com/office/drawing/2014/main" id="{59F7B975-1970-E3FC-7577-DCCDAEA7DAB6}"/>
              </a:ext>
            </a:extLst>
          </p:cNvPr>
          <p:cNvSpPr>
            <a:spLocks noGrp="1"/>
          </p:cNvSpPr>
          <p:nvPr>
            <p:ph type="sldNum" sz="quarter" idx="12"/>
          </p:nvPr>
        </p:nvSpPr>
        <p:spPr/>
        <p:txBody>
          <a:bodyPr/>
          <a:lstStyle/>
          <a:p>
            <a:fld id="{7BE69E03-4804-4553-A1EC-F089884EF50F}" type="slidenum">
              <a:rPr lang="en-US" smtClean="0"/>
              <a:t>17</a:t>
            </a:fld>
            <a:endParaRPr lang="en-US"/>
          </a:p>
        </p:txBody>
      </p:sp>
      <p:pic>
        <p:nvPicPr>
          <p:cNvPr id="7" name="Picture 6" descr="Front steps and columns of a majestic city building">
            <a:extLst>
              <a:ext uri="{FF2B5EF4-FFF2-40B4-BE49-F238E27FC236}">
                <a16:creationId xmlns:a16="http://schemas.microsoft.com/office/drawing/2014/main" id="{45BD70A6-004D-F6F1-C0C1-8805867E10DB}"/>
              </a:ext>
            </a:extLst>
          </p:cNvPr>
          <p:cNvPicPr>
            <a:picLocks noChangeAspect="1"/>
          </p:cNvPicPr>
          <p:nvPr/>
        </p:nvPicPr>
        <p:blipFill rotWithShape="1">
          <a:blip r:embed="rId2"/>
          <a:srcRect l="21034" r="23383"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Tree>
    <p:extLst>
      <p:ext uri="{BB962C8B-B14F-4D97-AF65-F5344CB8AC3E}">
        <p14:creationId xmlns:p14="http://schemas.microsoft.com/office/powerpoint/2010/main" val="226938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EBFADFB-824A-91D0-0F0B-2B08A766BD44}"/>
              </a:ext>
            </a:extLst>
          </p:cNvPr>
          <p:cNvSpPr txBox="1">
            <a:spLocks/>
          </p:cNvSpPr>
          <p:nvPr/>
        </p:nvSpPr>
        <p:spPr>
          <a:xfrm>
            <a:off x="609600" y="232968"/>
            <a:ext cx="5685183" cy="726702"/>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Rights</a:t>
            </a:r>
            <a:r>
              <a:rPr lang="en-US" kern="1200" spc="-110" dirty="0">
                <a:solidFill>
                  <a:schemeClr val="tx1"/>
                </a:solidFill>
                <a:latin typeface="+mj-lt"/>
                <a:ea typeface="+mj-ea"/>
                <a:cs typeface="+mj-cs"/>
              </a:rPr>
              <a:t> </a:t>
            </a:r>
            <a:r>
              <a:rPr lang="en-US" kern="1200" dirty="0">
                <a:solidFill>
                  <a:schemeClr val="tx1"/>
                </a:solidFill>
                <a:latin typeface="+mj-lt"/>
                <a:ea typeface="+mj-ea"/>
                <a:cs typeface="+mj-cs"/>
              </a:rPr>
              <a:t>Theory</a:t>
            </a:r>
            <a:r>
              <a:rPr lang="en-US" kern="1200" spc="-105" dirty="0">
                <a:solidFill>
                  <a:schemeClr val="tx1"/>
                </a:solidFill>
                <a:latin typeface="+mj-lt"/>
                <a:ea typeface="+mj-ea"/>
                <a:cs typeface="+mj-cs"/>
              </a:rPr>
              <a:t> </a:t>
            </a:r>
            <a:r>
              <a:rPr lang="en-US" kern="1200" spc="-10" dirty="0">
                <a:solidFill>
                  <a:schemeClr val="tx1"/>
                </a:solidFill>
                <a:latin typeface="+mj-lt"/>
                <a:ea typeface="+mj-ea"/>
                <a:cs typeface="+mj-cs"/>
              </a:rPr>
              <a:t>(cont.)</a:t>
            </a:r>
            <a:endParaRPr lang="en-US" kern="1200" dirty="0">
              <a:solidFill>
                <a:schemeClr val="tx1"/>
              </a:solidFill>
              <a:latin typeface="+mj-lt"/>
              <a:ea typeface="+mj-ea"/>
              <a:cs typeface="+mj-cs"/>
            </a:endParaRPr>
          </a:p>
        </p:txBody>
      </p:sp>
      <p:sp>
        <p:nvSpPr>
          <p:cNvPr id="3" name="object 14">
            <a:extLst>
              <a:ext uri="{FF2B5EF4-FFF2-40B4-BE49-F238E27FC236}">
                <a16:creationId xmlns:a16="http://schemas.microsoft.com/office/drawing/2014/main" id="{E5A6083F-2E0F-4359-16E9-D26AD8CE4496}"/>
              </a:ext>
            </a:extLst>
          </p:cNvPr>
          <p:cNvSpPr txBox="1"/>
          <p:nvPr/>
        </p:nvSpPr>
        <p:spPr>
          <a:xfrm>
            <a:off x="256209" y="1309122"/>
            <a:ext cx="6501802" cy="5665362"/>
          </a:xfrm>
          <a:prstGeom prst="rect">
            <a:avLst/>
          </a:prstGeom>
        </p:spPr>
        <p:txBody>
          <a:bodyPr vert="horz" lIns="91440" tIns="45720" rIns="91440" bIns="45720" rtlCol="0" anchor="t">
            <a:normAutofit/>
          </a:bodyPr>
          <a:lstStyle/>
          <a:p>
            <a:pPr marL="184150" indent="-171450">
              <a:spcBef>
                <a:spcPts val="740"/>
              </a:spcBef>
              <a:buClr>
                <a:schemeClr val="accent5"/>
              </a:buClr>
              <a:buFont typeface="Arial" panose="020B0604020202020204" pitchFamily="34" charset="0"/>
              <a:buChar char="•"/>
            </a:pPr>
            <a:r>
              <a:rPr lang="en-US" dirty="0">
                <a:hlinkClick r:id="rId2"/>
              </a:rPr>
              <a:t>Locke</a:t>
            </a:r>
            <a:r>
              <a:rPr lang="en-US" spc="60" dirty="0"/>
              <a:t> </a:t>
            </a:r>
            <a:r>
              <a:rPr lang="en-US" dirty="0"/>
              <a:t>(17th</a:t>
            </a:r>
            <a:r>
              <a:rPr lang="en-US" spc="55" dirty="0"/>
              <a:t> </a:t>
            </a:r>
            <a:r>
              <a:rPr lang="en-US" spc="-10" dirty="0"/>
              <a:t>Century)</a:t>
            </a:r>
            <a:endParaRPr lang="en-US" dirty="0"/>
          </a:p>
          <a:p>
            <a:pPr marL="735965" indent="-171450">
              <a:spcBef>
                <a:spcPts val="645"/>
              </a:spcBef>
              <a:buClr>
                <a:schemeClr val="accent5"/>
              </a:buClr>
              <a:buFont typeface="Arial" panose="020B0604020202020204" pitchFamily="34" charset="0"/>
              <a:buChar char="•"/>
            </a:pPr>
            <a:r>
              <a:rPr lang="en-US" dirty="0"/>
              <a:t>Natural</a:t>
            </a:r>
            <a:r>
              <a:rPr lang="en-US" spc="45" dirty="0"/>
              <a:t> </a:t>
            </a:r>
            <a:r>
              <a:rPr lang="en-US" dirty="0"/>
              <a:t>rights</a:t>
            </a:r>
            <a:r>
              <a:rPr lang="en-US" spc="45" dirty="0"/>
              <a:t> </a:t>
            </a:r>
            <a:r>
              <a:rPr lang="en-US" dirty="0"/>
              <a:t>–</a:t>
            </a:r>
            <a:r>
              <a:rPr lang="en-US" spc="45" dirty="0"/>
              <a:t> </a:t>
            </a:r>
            <a:r>
              <a:rPr lang="en-US" dirty="0"/>
              <a:t>not</a:t>
            </a:r>
            <a:r>
              <a:rPr lang="en-US" spc="45" dirty="0"/>
              <a:t> </a:t>
            </a:r>
            <a:r>
              <a:rPr lang="en-US" dirty="0"/>
              <a:t>to</a:t>
            </a:r>
            <a:r>
              <a:rPr lang="en-US" spc="50" dirty="0"/>
              <a:t> </a:t>
            </a:r>
            <a:r>
              <a:rPr lang="en-US" dirty="0"/>
              <a:t>harm</a:t>
            </a:r>
            <a:r>
              <a:rPr lang="en-US" spc="45" dirty="0"/>
              <a:t> </a:t>
            </a:r>
            <a:r>
              <a:rPr lang="en-US" dirty="0"/>
              <a:t>life,</a:t>
            </a:r>
            <a:r>
              <a:rPr lang="en-US" spc="45" dirty="0"/>
              <a:t> </a:t>
            </a:r>
            <a:r>
              <a:rPr lang="en-US" dirty="0"/>
              <a:t>health,</a:t>
            </a:r>
            <a:r>
              <a:rPr lang="en-US" spc="45" dirty="0"/>
              <a:t> </a:t>
            </a:r>
            <a:r>
              <a:rPr lang="en-US" dirty="0"/>
              <a:t>liberty</a:t>
            </a:r>
            <a:r>
              <a:rPr lang="en-US" spc="45" dirty="0"/>
              <a:t> </a:t>
            </a:r>
            <a:r>
              <a:rPr lang="en-US" dirty="0"/>
              <a:t>or</a:t>
            </a:r>
            <a:r>
              <a:rPr lang="en-US" spc="45" dirty="0"/>
              <a:t> </a:t>
            </a:r>
            <a:r>
              <a:rPr lang="en-US" spc="-10" dirty="0"/>
              <a:t>possessions</a:t>
            </a:r>
            <a:endParaRPr lang="en-US" dirty="0"/>
          </a:p>
          <a:p>
            <a:pPr marL="735965" marR="1000760" indent="-171450">
              <a:spcBef>
                <a:spcPts val="75"/>
              </a:spcBef>
              <a:buClr>
                <a:schemeClr val="accent5"/>
              </a:buClr>
              <a:buFont typeface="Arial" panose="020B0604020202020204" pitchFamily="34" charset="0"/>
              <a:buChar char="•"/>
            </a:pPr>
            <a:r>
              <a:rPr lang="en-US" dirty="0"/>
              <a:t>Heavy</a:t>
            </a:r>
            <a:r>
              <a:rPr lang="en-US" spc="50" dirty="0"/>
              <a:t> </a:t>
            </a:r>
            <a:r>
              <a:rPr lang="en-US" dirty="0"/>
              <a:t>influence</a:t>
            </a:r>
            <a:r>
              <a:rPr lang="en-US" spc="55" dirty="0"/>
              <a:t> </a:t>
            </a:r>
            <a:r>
              <a:rPr lang="en-US" dirty="0"/>
              <a:t>on</a:t>
            </a:r>
            <a:r>
              <a:rPr lang="en-US" spc="60" dirty="0"/>
              <a:t> </a:t>
            </a:r>
            <a:r>
              <a:rPr lang="en-US" dirty="0"/>
              <a:t>the</a:t>
            </a:r>
            <a:r>
              <a:rPr lang="en-US" spc="55" dirty="0"/>
              <a:t> </a:t>
            </a:r>
            <a:r>
              <a:rPr lang="en-US" dirty="0"/>
              <a:t>US</a:t>
            </a:r>
            <a:r>
              <a:rPr lang="en-US" spc="60" dirty="0"/>
              <a:t> </a:t>
            </a:r>
            <a:r>
              <a:rPr lang="en-US" dirty="0"/>
              <a:t>Deceleration</a:t>
            </a:r>
            <a:r>
              <a:rPr lang="en-US" spc="55" dirty="0"/>
              <a:t> </a:t>
            </a:r>
            <a:r>
              <a:rPr lang="en-US" dirty="0"/>
              <a:t>of</a:t>
            </a:r>
            <a:r>
              <a:rPr lang="en-US" spc="60" dirty="0"/>
              <a:t> </a:t>
            </a:r>
            <a:r>
              <a:rPr lang="en-US" spc="-10" dirty="0"/>
              <a:t>Independence </a:t>
            </a:r>
            <a:r>
              <a:rPr lang="en-US" dirty="0"/>
              <a:t>Features</a:t>
            </a:r>
            <a:r>
              <a:rPr lang="en-US" spc="55" dirty="0"/>
              <a:t> </a:t>
            </a:r>
            <a:r>
              <a:rPr lang="en-US" dirty="0"/>
              <a:t>of</a:t>
            </a:r>
            <a:r>
              <a:rPr lang="en-US" spc="60" dirty="0"/>
              <a:t> </a:t>
            </a:r>
            <a:r>
              <a:rPr lang="en-US" dirty="0"/>
              <a:t>moral</a:t>
            </a:r>
            <a:r>
              <a:rPr lang="en-US" spc="55" dirty="0"/>
              <a:t> </a:t>
            </a:r>
            <a:r>
              <a:rPr lang="en-US" spc="-10" dirty="0"/>
              <a:t>rights</a:t>
            </a:r>
            <a:endParaRPr lang="en-US" dirty="0"/>
          </a:p>
          <a:p>
            <a:pPr marL="1288415" indent="-171450">
              <a:spcBef>
                <a:spcPts val="645"/>
              </a:spcBef>
              <a:buClr>
                <a:schemeClr val="accent5"/>
              </a:buClr>
              <a:buFont typeface="Arial" panose="020B0604020202020204" pitchFamily="34" charset="0"/>
              <a:buChar char="•"/>
            </a:pPr>
            <a:r>
              <a:rPr lang="en-US" b="1" spc="-10" dirty="0"/>
              <a:t>Natural</a:t>
            </a:r>
            <a:endParaRPr lang="en-US" dirty="0"/>
          </a:p>
          <a:p>
            <a:pPr marL="1288415" indent="-171450">
              <a:spcBef>
                <a:spcPts val="645"/>
              </a:spcBef>
              <a:buClr>
                <a:schemeClr val="accent5"/>
              </a:buClr>
              <a:buFont typeface="Arial" panose="020B0604020202020204" pitchFamily="34" charset="0"/>
              <a:buChar char="•"/>
            </a:pPr>
            <a:r>
              <a:rPr lang="en-US" dirty="0"/>
              <a:t>-Not</a:t>
            </a:r>
            <a:r>
              <a:rPr lang="en-US" spc="55" dirty="0"/>
              <a:t> </a:t>
            </a:r>
            <a:r>
              <a:rPr lang="en-US" dirty="0"/>
              <a:t>created</a:t>
            </a:r>
            <a:r>
              <a:rPr lang="en-US" spc="55" dirty="0"/>
              <a:t> </a:t>
            </a:r>
            <a:r>
              <a:rPr lang="en-US" dirty="0"/>
              <a:t>invented</a:t>
            </a:r>
            <a:r>
              <a:rPr lang="en-US" spc="60" dirty="0"/>
              <a:t> </a:t>
            </a:r>
            <a:r>
              <a:rPr lang="en-US" dirty="0"/>
              <a:t>or</a:t>
            </a:r>
            <a:r>
              <a:rPr lang="en-US" spc="55" dirty="0"/>
              <a:t> </a:t>
            </a:r>
            <a:r>
              <a:rPr lang="en-US" dirty="0"/>
              <a:t>created</a:t>
            </a:r>
            <a:r>
              <a:rPr lang="en-US" spc="55" dirty="0"/>
              <a:t> </a:t>
            </a:r>
            <a:r>
              <a:rPr lang="en-US" dirty="0"/>
              <a:t>by</a:t>
            </a:r>
            <a:r>
              <a:rPr lang="en-US" spc="55" dirty="0"/>
              <a:t> </a:t>
            </a:r>
            <a:r>
              <a:rPr lang="en-US" spc="-10" dirty="0"/>
              <a:t>government</a:t>
            </a:r>
            <a:endParaRPr lang="en-US" dirty="0"/>
          </a:p>
          <a:p>
            <a:pPr marL="1288415" indent="-171450">
              <a:spcBef>
                <a:spcPts val="1170"/>
              </a:spcBef>
              <a:buClr>
                <a:schemeClr val="accent5"/>
              </a:buClr>
              <a:buFont typeface="Arial" panose="020B0604020202020204" pitchFamily="34" charset="0"/>
              <a:buChar char="•"/>
            </a:pPr>
            <a:r>
              <a:rPr lang="en-US" b="1" spc="-10" dirty="0"/>
              <a:t>Universal</a:t>
            </a:r>
            <a:endParaRPr lang="en-US" dirty="0"/>
          </a:p>
          <a:p>
            <a:pPr marL="1840864" indent="-171450">
              <a:spcBef>
                <a:spcPts val="645"/>
              </a:spcBef>
              <a:buClr>
                <a:schemeClr val="accent5"/>
              </a:buClr>
              <a:buFont typeface="Arial" panose="020B0604020202020204" pitchFamily="34" charset="0"/>
              <a:buChar char="•"/>
            </a:pPr>
            <a:r>
              <a:rPr lang="en-US" dirty="0"/>
              <a:t>Do</a:t>
            </a:r>
            <a:r>
              <a:rPr lang="en-US" spc="40" dirty="0"/>
              <a:t> </a:t>
            </a:r>
            <a:r>
              <a:rPr lang="en-US" dirty="0"/>
              <a:t>not</a:t>
            </a:r>
            <a:r>
              <a:rPr lang="en-US" spc="45" dirty="0"/>
              <a:t> </a:t>
            </a:r>
            <a:r>
              <a:rPr lang="en-US" dirty="0"/>
              <a:t>change</a:t>
            </a:r>
            <a:r>
              <a:rPr lang="en-US" spc="50" dirty="0"/>
              <a:t> </a:t>
            </a:r>
            <a:r>
              <a:rPr lang="en-US" dirty="0"/>
              <a:t>from</a:t>
            </a:r>
            <a:r>
              <a:rPr lang="en-US" spc="50" dirty="0"/>
              <a:t> </a:t>
            </a:r>
            <a:r>
              <a:rPr lang="en-US" dirty="0"/>
              <a:t>country</a:t>
            </a:r>
            <a:r>
              <a:rPr lang="en-US" spc="45" dirty="0"/>
              <a:t> </a:t>
            </a:r>
            <a:r>
              <a:rPr lang="en-US" dirty="0"/>
              <a:t>to</a:t>
            </a:r>
            <a:r>
              <a:rPr lang="en-US" spc="50" dirty="0"/>
              <a:t> </a:t>
            </a:r>
            <a:r>
              <a:rPr lang="en-US" spc="-10" dirty="0"/>
              <a:t>country</a:t>
            </a:r>
            <a:endParaRPr lang="en-US" dirty="0"/>
          </a:p>
          <a:p>
            <a:pPr marL="1288415" indent="-171450">
              <a:spcBef>
                <a:spcPts val="1170"/>
              </a:spcBef>
              <a:buClr>
                <a:schemeClr val="accent5"/>
              </a:buClr>
              <a:buFont typeface="Arial" panose="020B0604020202020204" pitchFamily="34" charset="0"/>
              <a:buChar char="•"/>
            </a:pPr>
            <a:r>
              <a:rPr lang="en-US" b="1" spc="-10" dirty="0"/>
              <a:t>Equal</a:t>
            </a:r>
            <a:endParaRPr lang="en-US" dirty="0"/>
          </a:p>
          <a:p>
            <a:pPr marL="1840864" indent="-171450">
              <a:spcBef>
                <a:spcPts val="645"/>
              </a:spcBef>
              <a:buClr>
                <a:schemeClr val="accent5"/>
              </a:buClr>
              <a:buFont typeface="Arial" panose="020B0604020202020204" pitchFamily="34" charset="0"/>
              <a:buChar char="•"/>
            </a:pPr>
            <a:r>
              <a:rPr lang="en-US" dirty="0"/>
              <a:t>The</a:t>
            </a:r>
            <a:r>
              <a:rPr lang="en-US" spc="55" dirty="0"/>
              <a:t> </a:t>
            </a:r>
            <a:r>
              <a:rPr lang="en-US" dirty="0"/>
              <a:t>same</a:t>
            </a:r>
            <a:r>
              <a:rPr lang="en-US" spc="55" dirty="0"/>
              <a:t> </a:t>
            </a:r>
            <a:r>
              <a:rPr lang="en-US" dirty="0"/>
              <a:t>for</a:t>
            </a:r>
            <a:r>
              <a:rPr lang="en-US" spc="55" dirty="0"/>
              <a:t> </a:t>
            </a:r>
            <a:r>
              <a:rPr lang="en-US" dirty="0"/>
              <a:t>all</a:t>
            </a:r>
            <a:r>
              <a:rPr lang="en-US" spc="55" dirty="0"/>
              <a:t> </a:t>
            </a:r>
            <a:r>
              <a:rPr lang="en-US" dirty="0"/>
              <a:t>people,</a:t>
            </a:r>
            <a:r>
              <a:rPr lang="en-US" spc="55" dirty="0"/>
              <a:t> </a:t>
            </a:r>
            <a:r>
              <a:rPr lang="en-US" dirty="0"/>
              <a:t>irrespective</a:t>
            </a:r>
            <a:r>
              <a:rPr lang="en-US" spc="55" dirty="0"/>
              <a:t> </a:t>
            </a:r>
            <a:r>
              <a:rPr lang="en-US" dirty="0"/>
              <a:t>or</a:t>
            </a:r>
            <a:r>
              <a:rPr lang="en-US" spc="55" dirty="0"/>
              <a:t> </a:t>
            </a:r>
            <a:r>
              <a:rPr lang="en-US" dirty="0"/>
              <a:t>race,</a:t>
            </a:r>
            <a:r>
              <a:rPr lang="en-US" spc="55" dirty="0"/>
              <a:t> </a:t>
            </a:r>
            <a:r>
              <a:rPr lang="en-US" dirty="0"/>
              <a:t>gender</a:t>
            </a:r>
            <a:r>
              <a:rPr lang="en-US" spc="55" dirty="0"/>
              <a:t> </a:t>
            </a:r>
            <a:r>
              <a:rPr lang="en-US" spc="-20" dirty="0"/>
              <a:t>etc.</a:t>
            </a:r>
            <a:endParaRPr lang="en-US" dirty="0"/>
          </a:p>
          <a:p>
            <a:pPr marL="1288415" indent="-171450">
              <a:spcBef>
                <a:spcPts val="1245"/>
              </a:spcBef>
              <a:buClr>
                <a:schemeClr val="accent5"/>
              </a:buClr>
              <a:buFont typeface="Arial" panose="020B0604020202020204" pitchFamily="34" charset="0"/>
              <a:buChar char="•"/>
            </a:pPr>
            <a:r>
              <a:rPr lang="en-US" b="1" spc="-10" dirty="0"/>
              <a:t>Inalienable</a:t>
            </a:r>
            <a:endParaRPr lang="en-US" dirty="0"/>
          </a:p>
          <a:p>
            <a:pPr marL="1840864" indent="-171450">
              <a:spcBef>
                <a:spcPts val="645"/>
              </a:spcBef>
              <a:buClr>
                <a:schemeClr val="accent5"/>
              </a:buClr>
              <a:buFont typeface="Arial" panose="020B0604020202020204" pitchFamily="34" charset="0"/>
              <a:buChar char="•"/>
            </a:pPr>
            <a:r>
              <a:rPr lang="en-US" dirty="0"/>
              <a:t>Cannot</a:t>
            </a:r>
            <a:r>
              <a:rPr lang="en-US" spc="55" dirty="0"/>
              <a:t> </a:t>
            </a:r>
            <a:r>
              <a:rPr lang="en-US" dirty="0"/>
              <a:t>be</a:t>
            </a:r>
            <a:r>
              <a:rPr lang="en-US" spc="50" dirty="0"/>
              <a:t> </a:t>
            </a:r>
            <a:r>
              <a:rPr lang="en-US" dirty="0"/>
              <a:t>handed</a:t>
            </a:r>
            <a:r>
              <a:rPr lang="en-US" spc="55" dirty="0"/>
              <a:t> </a:t>
            </a:r>
            <a:r>
              <a:rPr lang="en-US" dirty="0"/>
              <a:t>over</a:t>
            </a:r>
            <a:r>
              <a:rPr lang="en-US" spc="55" dirty="0"/>
              <a:t> </a:t>
            </a:r>
            <a:r>
              <a:rPr lang="en-US" dirty="0"/>
              <a:t>to</a:t>
            </a:r>
            <a:r>
              <a:rPr lang="en-US" spc="55" dirty="0"/>
              <a:t> </a:t>
            </a:r>
            <a:r>
              <a:rPr lang="en-US" dirty="0"/>
              <a:t>another</a:t>
            </a:r>
            <a:r>
              <a:rPr lang="en-US" spc="50" dirty="0"/>
              <a:t> </a:t>
            </a:r>
            <a:r>
              <a:rPr lang="en-US" dirty="0"/>
              <a:t>(e.g.,</a:t>
            </a:r>
            <a:r>
              <a:rPr lang="en-US" spc="55" dirty="0"/>
              <a:t> </a:t>
            </a:r>
            <a:r>
              <a:rPr lang="en-US" spc="-10" dirty="0"/>
              <a:t>slavery)</a:t>
            </a:r>
            <a:endParaRPr lang="en-US" dirty="0"/>
          </a:p>
        </p:txBody>
      </p:sp>
      <p:pic>
        <p:nvPicPr>
          <p:cNvPr id="5" name="Picture 4" descr="Front steps and columns of a majestic city building">
            <a:extLst>
              <a:ext uri="{FF2B5EF4-FFF2-40B4-BE49-F238E27FC236}">
                <a16:creationId xmlns:a16="http://schemas.microsoft.com/office/drawing/2014/main" id="{0D9AF6CA-9E5A-F536-1CFE-23C8DFC60D41}"/>
              </a:ext>
            </a:extLst>
          </p:cNvPr>
          <p:cNvPicPr>
            <a:picLocks noChangeAspect="1"/>
          </p:cNvPicPr>
          <p:nvPr/>
        </p:nvPicPr>
        <p:blipFill rotWithShape="1">
          <a:blip r:embed="rId3"/>
          <a:srcRect l="20465" r="22813"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140942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1DC9-9FC7-5257-0E2C-C4AA286F9696}"/>
              </a:ext>
            </a:extLst>
          </p:cNvPr>
          <p:cNvSpPr>
            <a:spLocks noGrp="1"/>
          </p:cNvSpPr>
          <p:nvPr>
            <p:ph type="title"/>
          </p:nvPr>
        </p:nvSpPr>
        <p:spPr>
          <a:xfrm>
            <a:off x="1069848" y="199624"/>
            <a:ext cx="10058400" cy="730335"/>
          </a:xfrm>
        </p:spPr>
        <p:txBody>
          <a:bodyPr>
            <a:normAutofit/>
          </a:bodyPr>
          <a:lstStyle/>
          <a:p>
            <a:r>
              <a:rPr lang="en-GB" sz="4400" dirty="0"/>
              <a:t>Rights Theory</a:t>
            </a:r>
          </a:p>
        </p:txBody>
      </p:sp>
      <p:sp>
        <p:nvSpPr>
          <p:cNvPr id="3" name="Content Placeholder 2">
            <a:extLst>
              <a:ext uri="{FF2B5EF4-FFF2-40B4-BE49-F238E27FC236}">
                <a16:creationId xmlns:a16="http://schemas.microsoft.com/office/drawing/2014/main" id="{40359359-2D1D-8AEC-7D15-B1E0EEEDA3EA}"/>
              </a:ext>
            </a:extLst>
          </p:cNvPr>
          <p:cNvSpPr>
            <a:spLocks noGrp="1"/>
          </p:cNvSpPr>
          <p:nvPr>
            <p:ph idx="1"/>
          </p:nvPr>
        </p:nvSpPr>
        <p:spPr>
          <a:xfrm>
            <a:off x="1069848" y="1214967"/>
            <a:ext cx="10058400" cy="4957233"/>
          </a:xfrm>
        </p:spPr>
        <p:txBody>
          <a:bodyPr/>
          <a:lstStyle/>
          <a:p>
            <a:r>
              <a:rPr lang="en-GB" spc="-20" dirty="0">
                <a:solidFill>
                  <a:srgbClr val="24292E"/>
                </a:solidFill>
                <a:hlinkClick r:id="rId2"/>
              </a:rPr>
              <a:t>Kant</a:t>
            </a:r>
            <a:r>
              <a:rPr lang="en-GB" spc="-20" dirty="0">
                <a:solidFill>
                  <a:srgbClr val="24292E"/>
                </a:solidFill>
              </a:rPr>
              <a:t> (18</a:t>
            </a:r>
            <a:r>
              <a:rPr lang="en-GB" spc="-20" baseline="30000" dirty="0">
                <a:solidFill>
                  <a:srgbClr val="24292E"/>
                </a:solidFill>
              </a:rPr>
              <a:t>th</a:t>
            </a:r>
            <a:r>
              <a:rPr lang="en-GB" spc="-20" dirty="0">
                <a:solidFill>
                  <a:srgbClr val="24292E"/>
                </a:solidFill>
              </a:rPr>
              <a:t> Century)</a:t>
            </a:r>
          </a:p>
          <a:p>
            <a:pPr lvl="1"/>
            <a:r>
              <a:rPr lang="en-GB" spc="-20" dirty="0">
                <a:solidFill>
                  <a:srgbClr val="24292E"/>
                </a:solidFill>
              </a:rPr>
              <a:t>Influenced by Pufendorf and agreed with moral duties but argued for Categorical Imperatives that could be all-encompassing.</a:t>
            </a:r>
          </a:p>
          <a:p>
            <a:pPr lvl="2"/>
            <a:r>
              <a:rPr lang="en-GB" spc="-20" dirty="0">
                <a:solidFill>
                  <a:srgbClr val="24292E"/>
                </a:solidFill>
              </a:rPr>
              <a:t>Treat people as an end and never the means to an end</a:t>
            </a:r>
          </a:p>
          <a:p>
            <a:pPr lvl="1"/>
            <a:r>
              <a:rPr lang="en-GB" spc="-20" dirty="0">
                <a:solidFill>
                  <a:srgbClr val="24292E"/>
                </a:solidFill>
              </a:rPr>
              <a:t>As opposed to hypothetical imperatives that may hinge on a personal desire</a:t>
            </a:r>
          </a:p>
          <a:p>
            <a:pPr lvl="2"/>
            <a:r>
              <a:rPr lang="en-GB" spc="-20" dirty="0">
                <a:solidFill>
                  <a:srgbClr val="24292E"/>
                </a:solidFill>
              </a:rPr>
              <a:t>If you want a good job, you should go to university.</a:t>
            </a:r>
          </a:p>
          <a:p>
            <a:r>
              <a:rPr lang="en-US" kern="1200" spc="-20" dirty="0">
                <a:solidFill>
                  <a:schemeClr val="tx1"/>
                </a:solidFill>
                <a:ea typeface="+mj-ea"/>
                <a:cs typeface="+mj-cs"/>
                <a:hlinkClick r:id="rId3"/>
              </a:rPr>
              <a:t>Ross</a:t>
            </a:r>
            <a:r>
              <a:rPr lang="en-US" kern="1200" spc="-20" dirty="0">
                <a:solidFill>
                  <a:schemeClr val="tx1"/>
                </a:solidFill>
                <a:ea typeface="+mj-ea"/>
                <a:cs typeface="+mj-cs"/>
              </a:rPr>
              <a:t> (19</a:t>
            </a:r>
            <a:r>
              <a:rPr lang="en-US" kern="1200" spc="-20" baseline="30000" dirty="0">
                <a:solidFill>
                  <a:schemeClr val="tx1"/>
                </a:solidFill>
                <a:ea typeface="+mj-ea"/>
                <a:cs typeface="+mj-cs"/>
              </a:rPr>
              <a:t>th</a:t>
            </a:r>
            <a:r>
              <a:rPr lang="en-US" kern="1200" spc="-20" dirty="0">
                <a:solidFill>
                  <a:schemeClr val="tx1"/>
                </a:solidFill>
                <a:ea typeface="+mj-ea"/>
                <a:cs typeface="+mj-cs"/>
              </a:rPr>
              <a:t> Century) </a:t>
            </a:r>
          </a:p>
          <a:p>
            <a:pPr lvl="1"/>
            <a:r>
              <a:rPr lang="en-US" spc="-20" dirty="0">
                <a:ea typeface="+mj-ea"/>
                <a:cs typeface="+mj-cs"/>
              </a:rPr>
              <a:t>Disagreed with Kant – Too simplistic.</a:t>
            </a:r>
          </a:p>
          <a:p>
            <a:pPr lvl="1"/>
            <a:r>
              <a:rPr lang="en-US" kern="1200" spc="-20" dirty="0">
                <a:solidFill>
                  <a:schemeClr val="tx1"/>
                </a:solidFill>
                <a:ea typeface="+mj-ea"/>
                <a:cs typeface="+mj-cs"/>
              </a:rPr>
              <a:t>Proposed a list of Prima Facie </a:t>
            </a:r>
            <a:r>
              <a:rPr lang="en-US" spc="-20" dirty="0">
                <a:ea typeface="+mj-ea"/>
                <a:cs typeface="+mj-cs"/>
              </a:rPr>
              <a:t>duties instead – better reflect actual moral convictions:</a:t>
            </a:r>
          </a:p>
          <a:p>
            <a:pPr lvl="2"/>
            <a:r>
              <a:rPr lang="en-US" spc="-20" dirty="0">
                <a:ea typeface="+mj-ea"/>
                <a:cs typeface="+mj-cs"/>
              </a:rPr>
              <a:t>Fidelity – The duty to keep promises</a:t>
            </a:r>
          </a:p>
          <a:p>
            <a:pPr lvl="2"/>
            <a:r>
              <a:rPr lang="en-US" spc="-20" dirty="0">
                <a:ea typeface="+mj-ea"/>
                <a:cs typeface="+mj-cs"/>
              </a:rPr>
              <a:t>Reparation – A duty to compensate others when we harm them</a:t>
            </a:r>
          </a:p>
          <a:p>
            <a:pPr lvl="2"/>
            <a:r>
              <a:rPr lang="en-US" spc="-20" dirty="0">
                <a:ea typeface="+mj-ea"/>
                <a:cs typeface="+mj-cs"/>
              </a:rPr>
              <a:t>Justice – A duty to </a:t>
            </a:r>
            <a:r>
              <a:rPr lang="en-US" spc="-20" dirty="0" err="1">
                <a:ea typeface="+mj-ea"/>
                <a:cs typeface="+mj-cs"/>
              </a:rPr>
              <a:t>recognise</a:t>
            </a:r>
            <a:r>
              <a:rPr lang="en-US" spc="-20" dirty="0">
                <a:ea typeface="+mj-ea"/>
                <a:cs typeface="+mj-cs"/>
              </a:rPr>
              <a:t> merit</a:t>
            </a:r>
          </a:p>
          <a:p>
            <a:pPr lvl="2"/>
            <a:r>
              <a:rPr lang="en-US" spc="-20" dirty="0">
                <a:ea typeface="+mj-ea"/>
                <a:cs typeface="+mj-cs"/>
              </a:rPr>
              <a:t>Beneficence – A duty to improve the conditions of others</a:t>
            </a:r>
          </a:p>
          <a:p>
            <a:pPr lvl="2"/>
            <a:r>
              <a:rPr lang="en-US" spc="-20" dirty="0">
                <a:ea typeface="+mj-ea"/>
                <a:cs typeface="+mj-cs"/>
              </a:rPr>
              <a:t>Self-improvement – A duty to improve our virtue and intelligence</a:t>
            </a:r>
          </a:p>
          <a:p>
            <a:pPr lvl="2"/>
            <a:r>
              <a:rPr lang="en-US" spc="-20" dirty="0">
                <a:ea typeface="+mj-ea"/>
                <a:cs typeface="+mj-cs"/>
              </a:rPr>
              <a:t>Non-maleficence – A duty not to injure others</a:t>
            </a:r>
          </a:p>
          <a:p>
            <a:pPr lvl="2"/>
            <a:endParaRPr lang="en-US" kern="1200" dirty="0">
              <a:solidFill>
                <a:schemeClr val="tx1"/>
              </a:solidFill>
              <a:ea typeface="+mj-ea"/>
              <a:cs typeface="+mj-cs"/>
            </a:endParaRPr>
          </a:p>
          <a:p>
            <a:pPr marL="0" indent="0">
              <a:buNone/>
            </a:pPr>
            <a:endParaRPr lang="en-GB" dirty="0"/>
          </a:p>
        </p:txBody>
      </p:sp>
      <p:sp>
        <p:nvSpPr>
          <p:cNvPr id="6" name="Slide Number Placeholder 5">
            <a:extLst>
              <a:ext uri="{FF2B5EF4-FFF2-40B4-BE49-F238E27FC236}">
                <a16:creationId xmlns:a16="http://schemas.microsoft.com/office/drawing/2014/main" id="{BBF71182-3E2A-C1B3-FF9C-1195B70E5B8C}"/>
              </a:ext>
            </a:extLst>
          </p:cNvPr>
          <p:cNvSpPr>
            <a:spLocks noGrp="1"/>
          </p:cNvSpPr>
          <p:nvPr>
            <p:ph type="sldNum" sz="quarter" idx="12"/>
          </p:nvPr>
        </p:nvSpPr>
        <p:spPr/>
        <p:txBody>
          <a:bodyPr/>
          <a:lstStyle/>
          <a:p>
            <a:fld id="{7BE69E03-4804-4553-A1EC-F089884EF50F}" type="slidenum">
              <a:rPr lang="en-US" smtClean="0"/>
              <a:t>19</a:t>
            </a:fld>
            <a:endParaRPr lang="en-US"/>
          </a:p>
        </p:txBody>
      </p:sp>
      <p:graphicFrame>
        <p:nvGraphicFramePr>
          <p:cNvPr id="8" name="object 7">
            <a:extLst>
              <a:ext uri="{FF2B5EF4-FFF2-40B4-BE49-F238E27FC236}">
                <a16:creationId xmlns:a16="http://schemas.microsoft.com/office/drawing/2014/main" id="{0AC4AE9A-85CD-C214-7AC5-B7303E554A0F}"/>
              </a:ext>
            </a:extLst>
          </p:cNvPr>
          <p:cNvGraphicFramePr/>
          <p:nvPr>
            <p:extLst>
              <p:ext uri="{D42A27DB-BD31-4B8C-83A1-F6EECF244321}">
                <p14:modId xmlns:p14="http://schemas.microsoft.com/office/powerpoint/2010/main" val="1510448222"/>
              </p:ext>
            </p:extLst>
          </p:nvPr>
        </p:nvGraphicFramePr>
        <p:xfrm>
          <a:off x="338328" y="4898848"/>
          <a:ext cx="10972800" cy="29490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953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FE8DD81-5054-D77D-B5A5-BFB0FBC3DD16}"/>
              </a:ext>
            </a:extLst>
          </p:cNvPr>
          <p:cNvSpPr txBox="1">
            <a:spLocks/>
          </p:cNvSpPr>
          <p:nvPr/>
        </p:nvSpPr>
        <p:spPr>
          <a:xfrm>
            <a:off x="6213231" y="552782"/>
            <a:ext cx="5369169" cy="115471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spc="-10">
                <a:solidFill>
                  <a:schemeClr val="tx1"/>
                </a:solidFill>
                <a:latin typeface="+mj-lt"/>
                <a:ea typeface="+mj-ea"/>
                <a:cs typeface="+mj-cs"/>
              </a:rPr>
              <a:t>Resources</a:t>
            </a:r>
          </a:p>
        </p:txBody>
      </p:sp>
      <p:pic>
        <p:nvPicPr>
          <p:cNvPr id="5" name="Picture 4" descr="A top view of books with different cover colours">
            <a:extLst>
              <a:ext uri="{FF2B5EF4-FFF2-40B4-BE49-F238E27FC236}">
                <a16:creationId xmlns:a16="http://schemas.microsoft.com/office/drawing/2014/main" id="{F6258115-F542-C5C1-7106-2FBEFD7C4391}"/>
              </a:ext>
            </a:extLst>
          </p:cNvPr>
          <p:cNvPicPr>
            <a:picLocks noChangeAspect="1"/>
          </p:cNvPicPr>
          <p:nvPr/>
        </p:nvPicPr>
        <p:blipFill rotWithShape="1">
          <a:blip r:embed="rId2"/>
          <a:srcRect l="4041" r="12548" b="-2"/>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object 7">
            <a:extLst>
              <a:ext uri="{FF2B5EF4-FFF2-40B4-BE49-F238E27FC236}">
                <a16:creationId xmlns:a16="http://schemas.microsoft.com/office/drawing/2014/main" id="{B6B4B5BF-7FE0-A8A3-9C66-266463CFBF92}"/>
              </a:ext>
            </a:extLst>
          </p:cNvPr>
          <p:cNvSpPr txBox="1"/>
          <p:nvPr/>
        </p:nvSpPr>
        <p:spPr>
          <a:xfrm>
            <a:off x="6226526" y="2391995"/>
            <a:ext cx="5355276" cy="3174788"/>
          </a:xfrm>
          <a:prstGeom prst="rect">
            <a:avLst/>
          </a:prstGeom>
        </p:spPr>
        <p:txBody>
          <a:bodyPr vert="horz" lIns="91440" tIns="45720" rIns="91440" bIns="45720" rtlCol="0" anchor="t">
            <a:normAutofit/>
          </a:bodyPr>
          <a:lstStyle/>
          <a:p>
            <a:pPr marL="12700">
              <a:spcBef>
                <a:spcPts val="125"/>
              </a:spcBef>
              <a:buClr>
                <a:schemeClr val="accent5"/>
              </a:buClr>
            </a:pPr>
            <a:r>
              <a:rPr lang="en-US" sz="1500" b="1" spc="-10" dirty="0"/>
              <a:t>Books</a:t>
            </a:r>
            <a:endParaRPr lang="en-US" sz="1500" dirty="0"/>
          </a:p>
          <a:p>
            <a:pPr marL="850265" indent="-285750">
              <a:spcBef>
                <a:spcPts val="2540"/>
              </a:spcBef>
              <a:buClr>
                <a:schemeClr val="accent5"/>
              </a:buClr>
              <a:buFont typeface="Arial" panose="020B0604020202020204" pitchFamily="34" charset="0"/>
              <a:buChar char="•"/>
            </a:pPr>
            <a:r>
              <a:rPr lang="en-US" sz="1500" dirty="0">
                <a:hlinkClick r:id="rId3"/>
              </a:rPr>
              <a:t>The</a:t>
            </a:r>
            <a:r>
              <a:rPr lang="en-US" sz="1500" spc="50" dirty="0">
                <a:hlinkClick r:id="rId3"/>
              </a:rPr>
              <a:t> </a:t>
            </a:r>
            <a:r>
              <a:rPr lang="en-US" sz="1500" dirty="0">
                <a:hlinkClick r:id="rId3"/>
              </a:rPr>
              <a:t>Ethics</a:t>
            </a:r>
            <a:r>
              <a:rPr lang="en-US" sz="1500" spc="65" dirty="0">
                <a:hlinkClick r:id="rId3"/>
              </a:rPr>
              <a:t> </a:t>
            </a:r>
            <a:r>
              <a:rPr lang="en-US" sz="1500" dirty="0">
                <a:hlinkClick r:id="rId3"/>
              </a:rPr>
              <a:t>of</a:t>
            </a:r>
            <a:r>
              <a:rPr lang="en-US" sz="1500" spc="60" dirty="0">
                <a:hlinkClick r:id="rId3"/>
              </a:rPr>
              <a:t> </a:t>
            </a:r>
            <a:r>
              <a:rPr lang="en-US" sz="1500" dirty="0">
                <a:hlinkClick r:id="rId3"/>
              </a:rPr>
              <a:t>Computer</a:t>
            </a:r>
            <a:r>
              <a:rPr lang="en-US" sz="1500" spc="65" dirty="0">
                <a:hlinkClick r:id="rId3"/>
              </a:rPr>
              <a:t> </a:t>
            </a:r>
            <a:r>
              <a:rPr lang="en-US" sz="1500" dirty="0">
                <a:hlinkClick r:id="rId3"/>
              </a:rPr>
              <a:t>Games,</a:t>
            </a:r>
            <a:r>
              <a:rPr lang="en-US" sz="1500" spc="60" dirty="0">
                <a:hlinkClick r:id="rId3"/>
              </a:rPr>
              <a:t> </a:t>
            </a:r>
            <a:r>
              <a:rPr lang="en-US" sz="1500" dirty="0" err="1">
                <a:hlinkClick r:id="rId3"/>
              </a:rPr>
              <a:t>Sicart</a:t>
            </a:r>
            <a:r>
              <a:rPr lang="en-US" sz="1500" dirty="0">
                <a:hlinkClick r:id="rId3"/>
              </a:rPr>
              <a:t>,</a:t>
            </a:r>
            <a:r>
              <a:rPr lang="en-US" sz="1500" spc="65" dirty="0">
                <a:hlinkClick r:id="rId3"/>
              </a:rPr>
              <a:t> </a:t>
            </a:r>
            <a:r>
              <a:rPr lang="en-US" sz="1500" spc="-20" dirty="0">
                <a:hlinkClick r:id="rId3"/>
              </a:rPr>
              <a:t>2009</a:t>
            </a:r>
            <a:endParaRPr lang="en-US" sz="1500" dirty="0"/>
          </a:p>
          <a:p>
            <a:pPr>
              <a:spcBef>
                <a:spcPts val="35"/>
              </a:spcBef>
              <a:buClr>
                <a:schemeClr val="accent5"/>
              </a:buClr>
            </a:pPr>
            <a:endParaRPr lang="en-US" sz="1500" dirty="0"/>
          </a:p>
          <a:p>
            <a:pPr marL="12700">
              <a:buClr>
                <a:schemeClr val="accent5"/>
              </a:buClr>
            </a:pPr>
            <a:r>
              <a:rPr lang="en-US" sz="1500" b="1" dirty="0"/>
              <a:t>Journal</a:t>
            </a:r>
            <a:r>
              <a:rPr lang="en-US" sz="1500" b="1" spc="-25" dirty="0"/>
              <a:t> </a:t>
            </a:r>
            <a:r>
              <a:rPr lang="en-US" sz="1500" b="1" spc="-10" dirty="0"/>
              <a:t>Articles</a:t>
            </a:r>
            <a:endParaRPr lang="en-US" sz="1500" dirty="0"/>
          </a:p>
          <a:p>
            <a:pPr marL="850265" indent="-285750">
              <a:spcBef>
                <a:spcPts val="2465"/>
              </a:spcBef>
              <a:buClr>
                <a:schemeClr val="accent5"/>
              </a:buClr>
              <a:buFont typeface="Arial" panose="020B0604020202020204" pitchFamily="34" charset="0"/>
              <a:buChar char="•"/>
            </a:pPr>
            <a:r>
              <a:rPr lang="en-US" sz="1500" spc="-35" dirty="0"/>
              <a:t>Too</a:t>
            </a:r>
            <a:r>
              <a:rPr lang="en-US" sz="1500" spc="-10" dirty="0"/>
              <a:t> </a:t>
            </a:r>
            <a:r>
              <a:rPr lang="en-US" sz="1500" dirty="0"/>
              <a:t>many</a:t>
            </a:r>
            <a:r>
              <a:rPr lang="en-US" sz="1500" spc="-5" dirty="0"/>
              <a:t> </a:t>
            </a:r>
            <a:r>
              <a:rPr lang="en-US" sz="1500" dirty="0"/>
              <a:t>to</a:t>
            </a:r>
            <a:r>
              <a:rPr lang="en-US" sz="1500" spc="-5" dirty="0"/>
              <a:t> </a:t>
            </a:r>
            <a:r>
              <a:rPr lang="en-US" sz="1500" spc="-10" dirty="0"/>
              <a:t>list!!</a:t>
            </a:r>
            <a:endParaRPr lang="en-US" sz="1500" dirty="0"/>
          </a:p>
          <a:p>
            <a:pPr>
              <a:spcBef>
                <a:spcPts val="35"/>
              </a:spcBef>
              <a:buClr>
                <a:schemeClr val="accent5"/>
              </a:buClr>
            </a:pPr>
            <a:endParaRPr lang="en-US" sz="1500" dirty="0"/>
          </a:p>
          <a:p>
            <a:pPr marL="12700">
              <a:buClr>
                <a:schemeClr val="accent5"/>
              </a:buClr>
            </a:pPr>
            <a:r>
              <a:rPr lang="en-US" sz="1500" b="1" spc="-25" dirty="0"/>
              <a:t>Web</a:t>
            </a:r>
            <a:endParaRPr lang="en-US" sz="1500" dirty="0"/>
          </a:p>
          <a:p>
            <a:pPr marL="850265" marR="1002030" indent="-285750">
              <a:spcBef>
                <a:spcPts val="1220"/>
              </a:spcBef>
              <a:buClr>
                <a:schemeClr val="accent5"/>
              </a:buClr>
              <a:buFont typeface="Arial" panose="020B0604020202020204" pitchFamily="34" charset="0"/>
              <a:buChar char="•"/>
            </a:pPr>
            <a:r>
              <a:rPr lang="en-US" sz="1500" dirty="0">
                <a:hlinkClick r:id="rId4"/>
              </a:rPr>
              <a:t>Stanford</a:t>
            </a:r>
            <a:r>
              <a:rPr lang="en-US" sz="1500" spc="80" dirty="0">
                <a:hlinkClick r:id="rId4"/>
              </a:rPr>
              <a:t> </a:t>
            </a:r>
            <a:r>
              <a:rPr lang="en-US" sz="1500" dirty="0">
                <a:hlinkClick r:id="rId4"/>
              </a:rPr>
              <a:t>Encyclopedia</a:t>
            </a:r>
            <a:r>
              <a:rPr lang="en-US" sz="1500" spc="80" dirty="0">
                <a:hlinkClick r:id="rId4"/>
              </a:rPr>
              <a:t> </a:t>
            </a:r>
            <a:r>
              <a:rPr lang="en-US" sz="1500" dirty="0">
                <a:hlinkClick r:id="rId4"/>
              </a:rPr>
              <a:t>of</a:t>
            </a:r>
            <a:r>
              <a:rPr lang="en-US" sz="1500" spc="80" dirty="0">
                <a:hlinkClick r:id="rId4"/>
              </a:rPr>
              <a:t> </a:t>
            </a:r>
            <a:r>
              <a:rPr lang="en-US" sz="1500" spc="-10" dirty="0">
                <a:hlinkClick r:id="rId4"/>
              </a:rPr>
              <a:t>Philosophy</a:t>
            </a:r>
            <a:endParaRPr lang="en-US" sz="1500" spc="-10" dirty="0"/>
          </a:p>
          <a:p>
            <a:pPr marL="850265" marR="1002030" indent="-285750">
              <a:spcBef>
                <a:spcPts val="1220"/>
              </a:spcBef>
              <a:buClr>
                <a:schemeClr val="accent5"/>
              </a:buClr>
              <a:buFont typeface="Arial" panose="020B0604020202020204" pitchFamily="34" charset="0"/>
              <a:buChar char="•"/>
            </a:pPr>
            <a:r>
              <a:rPr lang="en-US" sz="1500" spc="-10" dirty="0"/>
              <a:t> </a:t>
            </a:r>
            <a:r>
              <a:rPr lang="en-US" sz="1500" dirty="0" err="1">
                <a:hlinkClick r:id="rId5"/>
              </a:rPr>
              <a:t>Visualising</a:t>
            </a:r>
            <a:r>
              <a:rPr lang="en-US" sz="1500" spc="45" dirty="0">
                <a:hlinkClick r:id="rId5"/>
              </a:rPr>
              <a:t> </a:t>
            </a:r>
            <a:r>
              <a:rPr lang="en-US" sz="1500" dirty="0">
                <a:hlinkClick r:id="rId5"/>
              </a:rPr>
              <a:t>History</a:t>
            </a:r>
            <a:r>
              <a:rPr lang="en-US" sz="1500" spc="55" dirty="0">
                <a:hlinkClick r:id="rId5"/>
              </a:rPr>
              <a:t> </a:t>
            </a:r>
            <a:r>
              <a:rPr lang="en-US" sz="1500" dirty="0">
                <a:hlinkClick r:id="rId5"/>
              </a:rPr>
              <a:t>of</a:t>
            </a:r>
            <a:r>
              <a:rPr lang="en-US" sz="1500" spc="55" dirty="0">
                <a:hlinkClick r:id="rId5"/>
              </a:rPr>
              <a:t> </a:t>
            </a:r>
            <a:r>
              <a:rPr lang="en-US" sz="1500" spc="-10" dirty="0">
                <a:hlinkClick r:id="rId5"/>
              </a:rPr>
              <a:t>Philosophy</a:t>
            </a:r>
            <a:endParaRPr lang="en-US" sz="1500" dirty="0"/>
          </a:p>
        </p:txBody>
      </p:sp>
    </p:spTree>
    <p:extLst>
      <p:ext uri="{BB962C8B-B14F-4D97-AF65-F5344CB8AC3E}">
        <p14:creationId xmlns:p14="http://schemas.microsoft.com/office/powerpoint/2010/main" val="127582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F555-8EF8-448C-B19C-2118CABCEE32}"/>
              </a:ext>
            </a:extLst>
          </p:cNvPr>
          <p:cNvSpPr>
            <a:spLocks noGrp="1"/>
          </p:cNvSpPr>
          <p:nvPr>
            <p:ph type="title"/>
          </p:nvPr>
        </p:nvSpPr>
        <p:spPr>
          <a:xfrm>
            <a:off x="1069848" y="484632"/>
            <a:ext cx="10058400" cy="750402"/>
          </a:xfrm>
        </p:spPr>
        <p:txBody>
          <a:bodyPr>
            <a:normAutofit/>
          </a:bodyPr>
          <a:lstStyle/>
          <a:p>
            <a:r>
              <a:rPr lang="en-GB" sz="4400" dirty="0"/>
              <a:t>Consequentialist Theories</a:t>
            </a:r>
          </a:p>
        </p:txBody>
      </p:sp>
      <p:sp>
        <p:nvSpPr>
          <p:cNvPr id="3" name="Content Placeholder 2">
            <a:extLst>
              <a:ext uri="{FF2B5EF4-FFF2-40B4-BE49-F238E27FC236}">
                <a16:creationId xmlns:a16="http://schemas.microsoft.com/office/drawing/2014/main" id="{B2AEFFF2-4453-4E32-97E7-3A9617035677}"/>
              </a:ext>
            </a:extLst>
          </p:cNvPr>
          <p:cNvSpPr>
            <a:spLocks noGrp="1"/>
          </p:cNvSpPr>
          <p:nvPr>
            <p:ph idx="1"/>
          </p:nvPr>
        </p:nvSpPr>
        <p:spPr>
          <a:xfrm>
            <a:off x="1069848" y="1721922"/>
            <a:ext cx="10058400" cy="4450278"/>
          </a:xfrm>
        </p:spPr>
        <p:txBody>
          <a:bodyPr/>
          <a:lstStyle/>
          <a:p>
            <a:r>
              <a:rPr lang="en-GB" dirty="0"/>
              <a:t>Depending on the consequences of our actions</a:t>
            </a:r>
          </a:p>
          <a:p>
            <a:pPr lvl="1"/>
            <a:r>
              <a:rPr lang="en-GB" dirty="0"/>
              <a:t>Weighing up good and bad potential consequences to inform our moral judgements</a:t>
            </a:r>
          </a:p>
          <a:p>
            <a:pPr lvl="1"/>
            <a:endParaRPr lang="en-GB" dirty="0"/>
          </a:p>
          <a:p>
            <a:r>
              <a:rPr lang="en-GB" dirty="0"/>
              <a:t>Ethical Egoism</a:t>
            </a:r>
          </a:p>
          <a:p>
            <a:pPr lvl="1"/>
            <a:r>
              <a:rPr lang="en-GB" dirty="0"/>
              <a:t>The consequences for the agent performing the action</a:t>
            </a:r>
          </a:p>
          <a:p>
            <a:pPr lvl="1"/>
            <a:endParaRPr lang="en-GB" dirty="0"/>
          </a:p>
          <a:p>
            <a:r>
              <a:rPr lang="en-GB" dirty="0"/>
              <a:t>Ethical Altruism</a:t>
            </a:r>
          </a:p>
          <a:p>
            <a:pPr lvl="1"/>
            <a:r>
              <a:rPr lang="en-GB" dirty="0"/>
              <a:t>The consequences for others involved</a:t>
            </a:r>
          </a:p>
          <a:p>
            <a:pPr lvl="1"/>
            <a:endParaRPr lang="en-GB" dirty="0"/>
          </a:p>
          <a:p>
            <a:r>
              <a:rPr lang="en-GB" dirty="0"/>
              <a:t>Utilitarianism</a:t>
            </a:r>
          </a:p>
          <a:p>
            <a:pPr lvl="1"/>
            <a:r>
              <a:rPr lang="en-GB" dirty="0"/>
              <a:t>Everyone, including the agent, is considered.</a:t>
            </a:r>
          </a:p>
        </p:txBody>
      </p:sp>
      <p:sp>
        <p:nvSpPr>
          <p:cNvPr id="6" name="Slide Number Placeholder 5">
            <a:extLst>
              <a:ext uri="{FF2B5EF4-FFF2-40B4-BE49-F238E27FC236}">
                <a16:creationId xmlns:a16="http://schemas.microsoft.com/office/drawing/2014/main" id="{3D878E43-8E6B-4FF6-8CE6-414C9D77A880}"/>
              </a:ext>
            </a:extLst>
          </p:cNvPr>
          <p:cNvSpPr>
            <a:spLocks noGrp="1"/>
          </p:cNvSpPr>
          <p:nvPr>
            <p:ph type="sldNum" sz="quarter" idx="12"/>
          </p:nvPr>
        </p:nvSpPr>
        <p:spPr/>
        <p:txBody>
          <a:bodyPr/>
          <a:lstStyle/>
          <a:p>
            <a:fld id="{7BE69E03-4804-4553-A1EC-F089884EF50F}" type="slidenum">
              <a:rPr lang="en-US" smtClean="0"/>
              <a:t>20</a:t>
            </a:fld>
            <a:endParaRPr lang="en-US"/>
          </a:p>
        </p:txBody>
      </p:sp>
    </p:spTree>
    <p:extLst>
      <p:ext uri="{BB962C8B-B14F-4D97-AF65-F5344CB8AC3E}">
        <p14:creationId xmlns:p14="http://schemas.microsoft.com/office/powerpoint/2010/main" val="2905681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extBox 1">
            <a:extLst>
              <a:ext uri="{FF2B5EF4-FFF2-40B4-BE49-F238E27FC236}">
                <a16:creationId xmlns:a16="http://schemas.microsoft.com/office/drawing/2014/main" id="{F3EC5091-D7B7-0E44-F1EB-1CF25E0A8A00}"/>
              </a:ext>
            </a:extLst>
          </p:cNvPr>
          <p:cNvGraphicFramePr/>
          <p:nvPr/>
        </p:nvGraphicFramePr>
        <p:xfrm>
          <a:off x="608076" y="1527771"/>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C04AE730-29F4-408C-AEB0-7B67715B2B8D}"/>
              </a:ext>
            </a:extLst>
          </p:cNvPr>
          <p:cNvSpPr txBox="1">
            <a:spLocks/>
          </p:cNvSpPr>
          <p:nvPr/>
        </p:nvSpPr>
        <p:spPr>
          <a:xfrm>
            <a:off x="1069848" y="484632"/>
            <a:ext cx="10058400" cy="750402"/>
          </a:xfrm>
          <a:prstGeom prst="rect">
            <a:avLst/>
          </a:prstGeom>
        </p:spPr>
        <p:txBody>
          <a:bodyPr>
            <a:normAutofit/>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GB" sz="4400" dirty="0"/>
              <a:t>Problems:</a:t>
            </a:r>
          </a:p>
        </p:txBody>
      </p:sp>
    </p:spTree>
    <p:extLst>
      <p:ext uri="{BB962C8B-B14F-4D97-AF65-F5344CB8AC3E}">
        <p14:creationId xmlns:p14="http://schemas.microsoft.com/office/powerpoint/2010/main" val="3489702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2">
            <a:extLst>
              <a:ext uri="{FF2B5EF4-FFF2-40B4-BE49-F238E27FC236}">
                <a16:creationId xmlns:a16="http://schemas.microsoft.com/office/drawing/2014/main" id="{A92BA72E-7033-3362-831D-C0B3B332B742}"/>
              </a:ext>
            </a:extLst>
          </p:cNvPr>
          <p:cNvSpPr txBox="1"/>
          <p:nvPr/>
        </p:nvSpPr>
        <p:spPr>
          <a:xfrm>
            <a:off x="548609" y="1693691"/>
            <a:ext cx="6514800" cy="3470616"/>
          </a:xfrm>
          <a:prstGeom prst="rect">
            <a:avLst/>
          </a:prstGeom>
        </p:spPr>
        <p:txBody>
          <a:bodyPr vert="horz" lIns="91440" tIns="45720" rIns="91440" bIns="45720" rtlCol="0">
            <a:normAutofit/>
          </a:bodyPr>
          <a:lstStyle/>
          <a:p>
            <a:pPr marL="1212850" indent="-285750">
              <a:spcBef>
                <a:spcPts val="740"/>
              </a:spcBef>
              <a:buClr>
                <a:schemeClr val="accent5"/>
              </a:buClr>
              <a:buFont typeface="Arial" panose="020B0604020202020204" pitchFamily="34" charset="0"/>
              <a:buChar char="•"/>
            </a:pPr>
            <a:r>
              <a:rPr lang="en-US" dirty="0"/>
              <a:t>These</a:t>
            </a:r>
            <a:r>
              <a:rPr lang="en-US" spc="45" dirty="0"/>
              <a:t> </a:t>
            </a:r>
            <a:r>
              <a:rPr lang="en-US" dirty="0"/>
              <a:t>are</a:t>
            </a:r>
            <a:r>
              <a:rPr lang="en-US" spc="55" dirty="0"/>
              <a:t> </a:t>
            </a:r>
            <a:r>
              <a:rPr lang="en-US" dirty="0"/>
              <a:t>clearly</a:t>
            </a:r>
            <a:r>
              <a:rPr lang="en-US" spc="60" dirty="0"/>
              <a:t> </a:t>
            </a:r>
            <a:r>
              <a:rPr lang="en-US" spc="-10" dirty="0"/>
              <a:t>conflicting</a:t>
            </a:r>
            <a:endParaRPr lang="en-US" dirty="0"/>
          </a:p>
          <a:p>
            <a:pPr marL="1666875" lvl="2" indent="-285750">
              <a:spcBef>
                <a:spcPts val="645"/>
              </a:spcBef>
              <a:buClr>
                <a:schemeClr val="accent5"/>
              </a:buClr>
              <a:buFont typeface="Arial" panose="020B0604020202020204" pitchFamily="34" charset="0"/>
              <a:buChar char="•"/>
              <a:tabLst>
                <a:tab pos="181610" algn="l"/>
              </a:tabLst>
            </a:pPr>
            <a:r>
              <a:rPr lang="en-US" dirty="0"/>
              <a:t>Consider</a:t>
            </a:r>
            <a:r>
              <a:rPr lang="en-US" spc="65" dirty="0"/>
              <a:t> </a:t>
            </a:r>
            <a:r>
              <a:rPr lang="en-US" dirty="0"/>
              <a:t>the</a:t>
            </a:r>
            <a:r>
              <a:rPr lang="en-US" spc="60" dirty="0"/>
              <a:t> </a:t>
            </a:r>
            <a:r>
              <a:rPr lang="en-US" spc="-10" dirty="0"/>
              <a:t>example:</a:t>
            </a:r>
            <a:endParaRPr lang="en-US" dirty="0"/>
          </a:p>
          <a:p>
            <a:pPr marL="1666875" lvl="2" indent="-285750">
              <a:spcBef>
                <a:spcPts val="645"/>
              </a:spcBef>
              <a:buClr>
                <a:schemeClr val="accent5"/>
              </a:buClr>
              <a:buFont typeface="Arial" panose="020B0604020202020204" pitchFamily="34" charset="0"/>
              <a:buChar char="•"/>
              <a:tabLst>
                <a:tab pos="181610" algn="l"/>
              </a:tabLst>
            </a:pPr>
            <a:r>
              <a:rPr lang="en-US" dirty="0"/>
              <a:t>Investor</a:t>
            </a:r>
            <a:r>
              <a:rPr lang="en-US" spc="60" dirty="0"/>
              <a:t> </a:t>
            </a:r>
            <a:r>
              <a:rPr lang="en-US" dirty="0"/>
              <a:t>being</a:t>
            </a:r>
            <a:r>
              <a:rPr lang="en-US" spc="70" dirty="0"/>
              <a:t> </a:t>
            </a:r>
            <a:r>
              <a:rPr lang="en-US" dirty="0"/>
              <a:t>chauffeured</a:t>
            </a:r>
            <a:r>
              <a:rPr lang="en-US" spc="65" dirty="0"/>
              <a:t> </a:t>
            </a:r>
            <a:r>
              <a:rPr lang="en-US" dirty="0"/>
              <a:t>though</a:t>
            </a:r>
            <a:r>
              <a:rPr lang="en-US" spc="70" dirty="0"/>
              <a:t> </a:t>
            </a:r>
            <a:r>
              <a:rPr lang="en-US" dirty="0"/>
              <a:t>a</a:t>
            </a:r>
            <a:r>
              <a:rPr lang="en-US" spc="70" dirty="0"/>
              <a:t> </a:t>
            </a:r>
            <a:r>
              <a:rPr lang="en-US" dirty="0"/>
              <a:t>developing</a:t>
            </a:r>
            <a:r>
              <a:rPr lang="en-US" spc="70" dirty="0"/>
              <a:t> </a:t>
            </a:r>
            <a:r>
              <a:rPr lang="en-US" spc="-10" dirty="0"/>
              <a:t>country</a:t>
            </a:r>
            <a:endParaRPr lang="en-US" dirty="0"/>
          </a:p>
          <a:p>
            <a:pPr marL="1666875" lvl="2" indent="-285750">
              <a:spcBef>
                <a:spcPts val="645"/>
              </a:spcBef>
              <a:buClr>
                <a:schemeClr val="accent5"/>
              </a:buClr>
              <a:buFont typeface="Arial" panose="020B0604020202020204" pitchFamily="34" charset="0"/>
              <a:buChar char="•"/>
              <a:tabLst>
                <a:tab pos="181610" algn="l"/>
              </a:tabLst>
            </a:pPr>
            <a:r>
              <a:rPr lang="en-US" dirty="0"/>
              <a:t>Witnesses</a:t>
            </a:r>
            <a:r>
              <a:rPr lang="en-US" spc="50" dirty="0"/>
              <a:t> </a:t>
            </a:r>
            <a:r>
              <a:rPr lang="en-US" dirty="0"/>
              <a:t>a</a:t>
            </a:r>
            <a:r>
              <a:rPr lang="en-US" spc="55" dirty="0"/>
              <a:t> </a:t>
            </a:r>
            <a:r>
              <a:rPr lang="en-US" dirty="0"/>
              <a:t>car</a:t>
            </a:r>
            <a:r>
              <a:rPr lang="en-US" spc="50" dirty="0"/>
              <a:t> </a:t>
            </a:r>
            <a:r>
              <a:rPr lang="en-US" spc="-10" dirty="0"/>
              <a:t>accident</a:t>
            </a:r>
          </a:p>
          <a:p>
            <a:pPr marL="1666875" lvl="2" indent="-285750">
              <a:spcBef>
                <a:spcPts val="645"/>
              </a:spcBef>
              <a:buClr>
                <a:schemeClr val="accent5"/>
              </a:buClr>
              <a:buFont typeface="Arial" panose="020B0604020202020204" pitchFamily="34" charset="0"/>
              <a:buChar char="•"/>
              <a:tabLst>
                <a:tab pos="181610" algn="l"/>
              </a:tabLst>
            </a:pPr>
            <a:r>
              <a:rPr lang="en-US" dirty="0"/>
              <a:t>Driver</a:t>
            </a:r>
            <a:r>
              <a:rPr lang="en-US" spc="55" dirty="0"/>
              <a:t> </a:t>
            </a:r>
            <a:r>
              <a:rPr lang="en-US" dirty="0"/>
              <a:t>refuses</a:t>
            </a:r>
            <a:r>
              <a:rPr lang="en-US" spc="50" dirty="0"/>
              <a:t> </a:t>
            </a:r>
            <a:r>
              <a:rPr lang="en-US" dirty="0"/>
              <a:t>to</a:t>
            </a:r>
            <a:r>
              <a:rPr lang="en-US" spc="55" dirty="0"/>
              <a:t> </a:t>
            </a:r>
            <a:r>
              <a:rPr lang="en-US" spc="-20" dirty="0"/>
              <a:t>stop</a:t>
            </a:r>
          </a:p>
          <a:p>
            <a:pPr marL="1666875" lvl="2" indent="-285750">
              <a:spcBef>
                <a:spcPts val="645"/>
              </a:spcBef>
              <a:buClr>
                <a:schemeClr val="accent5"/>
              </a:buClr>
              <a:buFont typeface="Arial" panose="020B0604020202020204" pitchFamily="34" charset="0"/>
              <a:buChar char="•"/>
              <a:tabLst>
                <a:tab pos="181610" algn="l"/>
              </a:tabLst>
            </a:pPr>
            <a:r>
              <a:rPr lang="en-US" dirty="0"/>
              <a:t>Later</a:t>
            </a:r>
            <a:r>
              <a:rPr lang="en-US" spc="50" dirty="0"/>
              <a:t> </a:t>
            </a:r>
            <a:r>
              <a:rPr lang="en-US" dirty="0"/>
              <a:t>explains</a:t>
            </a:r>
            <a:r>
              <a:rPr lang="en-US" spc="55" dirty="0"/>
              <a:t> </a:t>
            </a:r>
            <a:r>
              <a:rPr lang="en-US" dirty="0"/>
              <a:t>that</a:t>
            </a:r>
            <a:r>
              <a:rPr lang="en-US" spc="60" dirty="0"/>
              <a:t> </a:t>
            </a:r>
            <a:r>
              <a:rPr lang="en-US" dirty="0"/>
              <a:t>the</a:t>
            </a:r>
            <a:r>
              <a:rPr lang="en-US" spc="60" dirty="0"/>
              <a:t> </a:t>
            </a:r>
            <a:r>
              <a:rPr lang="en-US" dirty="0"/>
              <a:t>assisting</a:t>
            </a:r>
            <a:r>
              <a:rPr lang="en-US" spc="55" dirty="0"/>
              <a:t> </a:t>
            </a:r>
            <a:r>
              <a:rPr lang="en-US" dirty="0"/>
              <a:t>party</a:t>
            </a:r>
            <a:r>
              <a:rPr lang="en-US" spc="60" dirty="0"/>
              <a:t> </a:t>
            </a:r>
            <a:r>
              <a:rPr lang="en-US" dirty="0"/>
              <a:t>is</a:t>
            </a:r>
            <a:r>
              <a:rPr lang="en-US" spc="55" dirty="0"/>
              <a:t> </a:t>
            </a:r>
            <a:r>
              <a:rPr lang="en-US" dirty="0"/>
              <a:t>often</a:t>
            </a:r>
            <a:r>
              <a:rPr lang="en-US" spc="60" dirty="0"/>
              <a:t> </a:t>
            </a:r>
            <a:r>
              <a:rPr lang="en-US" dirty="0"/>
              <a:t>held</a:t>
            </a:r>
            <a:r>
              <a:rPr lang="en-US" spc="60" dirty="0"/>
              <a:t> </a:t>
            </a:r>
            <a:r>
              <a:rPr lang="en-US" dirty="0"/>
              <a:t>responsible</a:t>
            </a:r>
            <a:r>
              <a:rPr lang="en-US" spc="55" dirty="0"/>
              <a:t> </a:t>
            </a:r>
            <a:r>
              <a:rPr lang="en-US" dirty="0"/>
              <a:t>for</a:t>
            </a:r>
            <a:r>
              <a:rPr lang="en-US" spc="60" dirty="0"/>
              <a:t> </a:t>
            </a:r>
            <a:r>
              <a:rPr lang="en-US" dirty="0"/>
              <a:t>causing</a:t>
            </a:r>
            <a:r>
              <a:rPr lang="en-US" spc="60" dirty="0"/>
              <a:t> </a:t>
            </a:r>
            <a:r>
              <a:rPr lang="en-US" spc="-25" dirty="0"/>
              <a:t>the </a:t>
            </a:r>
            <a:r>
              <a:rPr lang="en-US" spc="-10" dirty="0"/>
              <a:t>accident</a:t>
            </a:r>
            <a:endParaRPr lang="en-US" dirty="0"/>
          </a:p>
          <a:p>
            <a:pPr marL="1212850" indent="-285750">
              <a:spcBef>
                <a:spcPts val="1245"/>
              </a:spcBef>
              <a:buClr>
                <a:schemeClr val="accent5"/>
              </a:buClr>
              <a:buFont typeface="Arial" panose="020B0604020202020204" pitchFamily="34" charset="0"/>
              <a:buChar char="•"/>
            </a:pPr>
            <a:r>
              <a:rPr lang="en-US" b="1" dirty="0"/>
              <a:t>Utilitarianism</a:t>
            </a:r>
            <a:r>
              <a:rPr lang="en-US" b="1" spc="65" dirty="0"/>
              <a:t> </a:t>
            </a:r>
            <a:r>
              <a:rPr lang="en-US" dirty="0"/>
              <a:t>is</a:t>
            </a:r>
            <a:r>
              <a:rPr lang="en-US" spc="80" dirty="0"/>
              <a:t> </a:t>
            </a:r>
            <a:r>
              <a:rPr lang="en-US" dirty="0"/>
              <a:t>further</a:t>
            </a:r>
            <a:r>
              <a:rPr lang="en-US" spc="75" dirty="0"/>
              <a:t> </a:t>
            </a:r>
            <a:r>
              <a:rPr lang="en-US" spc="-10" dirty="0"/>
              <a:t>divided.</a:t>
            </a:r>
            <a:endParaRPr lang="en-US" dirty="0"/>
          </a:p>
        </p:txBody>
      </p:sp>
      <p:pic>
        <p:nvPicPr>
          <p:cNvPr id="37" name="Graphic 36" descr="Car">
            <a:extLst>
              <a:ext uri="{FF2B5EF4-FFF2-40B4-BE49-F238E27FC236}">
                <a16:creationId xmlns:a16="http://schemas.microsoft.com/office/drawing/2014/main" id="{87E5C2E9-313A-B5FA-AE59-B1E8C2AE7D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3116" y="1196906"/>
            <a:ext cx="4289283" cy="4289283"/>
          </a:xfrm>
          <a:prstGeom prst="rect">
            <a:avLst/>
          </a:prstGeom>
        </p:spPr>
      </p:pic>
    </p:spTree>
    <p:extLst>
      <p:ext uri="{BB962C8B-B14F-4D97-AF65-F5344CB8AC3E}">
        <p14:creationId xmlns:p14="http://schemas.microsoft.com/office/powerpoint/2010/main" val="106735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78C4AF6-B70A-DD14-86E1-85960253B3CE}"/>
              </a:ext>
            </a:extLst>
          </p:cNvPr>
          <p:cNvSpPr txBox="1">
            <a:spLocks/>
          </p:cNvSpPr>
          <p:nvPr/>
        </p:nvSpPr>
        <p:spPr>
          <a:xfrm>
            <a:off x="651885" y="323320"/>
            <a:ext cx="8495030" cy="1238467"/>
          </a:xfrm>
          <a:prstGeom prst="rect">
            <a:avLst/>
          </a:prstGeom>
        </p:spPr>
        <p:txBody>
          <a:bodyPr vert="horz" wrap="square" lIns="0" tIns="5559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dirty="0">
                <a:solidFill>
                  <a:srgbClr val="24292E"/>
                </a:solidFill>
              </a:rPr>
              <a:t>Social</a:t>
            </a:r>
            <a:r>
              <a:rPr lang="en-GB" spc="-25" dirty="0">
                <a:solidFill>
                  <a:srgbClr val="24292E"/>
                </a:solidFill>
              </a:rPr>
              <a:t> </a:t>
            </a:r>
            <a:r>
              <a:rPr lang="en-GB" dirty="0">
                <a:solidFill>
                  <a:srgbClr val="24292E"/>
                </a:solidFill>
              </a:rPr>
              <a:t>Contract</a:t>
            </a:r>
            <a:r>
              <a:rPr lang="en-GB" spc="-25" dirty="0">
                <a:solidFill>
                  <a:srgbClr val="24292E"/>
                </a:solidFill>
              </a:rPr>
              <a:t> </a:t>
            </a:r>
            <a:r>
              <a:rPr lang="en-GB" spc="-10" dirty="0">
                <a:solidFill>
                  <a:srgbClr val="24292E"/>
                </a:solidFill>
              </a:rPr>
              <a:t>Theory</a:t>
            </a:r>
            <a:endParaRPr lang="en-GB" dirty="0"/>
          </a:p>
        </p:txBody>
      </p:sp>
      <p:graphicFrame>
        <p:nvGraphicFramePr>
          <p:cNvPr id="5" name="object 8">
            <a:extLst>
              <a:ext uri="{FF2B5EF4-FFF2-40B4-BE49-F238E27FC236}">
                <a16:creationId xmlns:a16="http://schemas.microsoft.com/office/drawing/2014/main" id="{C6CB57A3-E65A-0B65-8BA0-C060393B0DF4}"/>
              </a:ext>
            </a:extLst>
          </p:cNvPr>
          <p:cNvGraphicFramePr/>
          <p:nvPr>
            <p:extLst>
              <p:ext uri="{D42A27DB-BD31-4B8C-83A1-F6EECF244321}">
                <p14:modId xmlns:p14="http://schemas.microsoft.com/office/powerpoint/2010/main" val="1459210306"/>
              </p:ext>
            </p:extLst>
          </p:nvPr>
        </p:nvGraphicFramePr>
        <p:xfrm>
          <a:off x="1287462" y="2033271"/>
          <a:ext cx="10128250" cy="3502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09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E2E08B4-94DA-7297-0389-3D9CDEE0C11A}"/>
              </a:ext>
            </a:extLst>
          </p:cNvPr>
          <p:cNvSpPr txBox="1">
            <a:spLocks/>
          </p:cNvSpPr>
          <p:nvPr/>
        </p:nvSpPr>
        <p:spPr>
          <a:xfrm>
            <a:off x="6433074" y="552782"/>
            <a:ext cx="5149326" cy="16436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a:solidFill>
                  <a:schemeClr val="tx1"/>
                </a:solidFill>
                <a:latin typeface="+mj-lt"/>
                <a:ea typeface="+mj-ea"/>
                <a:cs typeface="+mj-cs"/>
              </a:rPr>
              <a:t>Applied</a:t>
            </a:r>
            <a:r>
              <a:rPr lang="en-US" kern="1200" spc="-25">
                <a:solidFill>
                  <a:schemeClr val="tx1"/>
                </a:solidFill>
                <a:latin typeface="+mj-lt"/>
                <a:ea typeface="+mj-ea"/>
                <a:cs typeface="+mj-cs"/>
              </a:rPr>
              <a:t> </a:t>
            </a:r>
            <a:r>
              <a:rPr lang="en-US" kern="1200" spc="-10">
                <a:solidFill>
                  <a:schemeClr val="tx1"/>
                </a:solidFill>
                <a:latin typeface="+mj-lt"/>
                <a:ea typeface="+mj-ea"/>
                <a:cs typeface="+mj-cs"/>
              </a:rPr>
              <a:t>Ethics</a:t>
            </a:r>
            <a:endParaRPr lang="en-US" kern="1200">
              <a:solidFill>
                <a:schemeClr val="tx1"/>
              </a:solidFill>
              <a:latin typeface="+mj-lt"/>
              <a:ea typeface="+mj-ea"/>
              <a:cs typeface="+mj-cs"/>
            </a:endParaRPr>
          </a:p>
        </p:txBody>
      </p:sp>
      <p:pic>
        <p:nvPicPr>
          <p:cNvPr id="5" name="Picture 4" descr="Neon Coloured Gadgets">
            <a:extLst>
              <a:ext uri="{FF2B5EF4-FFF2-40B4-BE49-F238E27FC236}">
                <a16:creationId xmlns:a16="http://schemas.microsoft.com/office/drawing/2014/main" id="{06DD1D72-079F-EC1C-1593-4A804008CF7A}"/>
              </a:ext>
            </a:extLst>
          </p:cNvPr>
          <p:cNvPicPr>
            <a:picLocks noChangeAspect="1"/>
          </p:cNvPicPr>
          <p:nvPr/>
        </p:nvPicPr>
        <p:blipFill rotWithShape="1">
          <a:blip r:embed="rId2"/>
          <a:srcRect r="20851" b="1"/>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3" name="object 6">
            <a:extLst>
              <a:ext uri="{FF2B5EF4-FFF2-40B4-BE49-F238E27FC236}">
                <a16:creationId xmlns:a16="http://schemas.microsoft.com/office/drawing/2014/main" id="{792A32E6-0EA1-C861-2AD9-9130630D2AC4}"/>
              </a:ext>
            </a:extLst>
          </p:cNvPr>
          <p:cNvSpPr txBox="1"/>
          <p:nvPr/>
        </p:nvSpPr>
        <p:spPr>
          <a:xfrm>
            <a:off x="6164131" y="2735228"/>
            <a:ext cx="5966025" cy="3683241"/>
          </a:xfrm>
          <a:prstGeom prst="rect">
            <a:avLst/>
          </a:prstGeom>
        </p:spPr>
        <p:txBody>
          <a:bodyPr vert="horz" lIns="91440" tIns="45720" rIns="91440" bIns="45720" rtlCol="0">
            <a:normAutofit/>
          </a:bodyPr>
          <a:lstStyle/>
          <a:p>
            <a:pPr marL="564515" marR="5080">
              <a:lnSpc>
                <a:spcPct val="110000"/>
              </a:lnSpc>
              <a:spcBef>
                <a:spcPts val="95"/>
              </a:spcBef>
              <a:buClr>
                <a:schemeClr val="accent5"/>
              </a:buClr>
            </a:pPr>
            <a:r>
              <a:rPr lang="en-US" dirty="0"/>
              <a:t>Examines</a:t>
            </a:r>
            <a:r>
              <a:rPr lang="en-US" spc="75" dirty="0"/>
              <a:t> </a:t>
            </a:r>
            <a:r>
              <a:rPr lang="en-US" dirty="0"/>
              <a:t>specific</a:t>
            </a:r>
            <a:r>
              <a:rPr lang="en-US" spc="85" dirty="0"/>
              <a:t> </a:t>
            </a:r>
            <a:r>
              <a:rPr lang="en-US" dirty="0"/>
              <a:t>controversial</a:t>
            </a:r>
            <a:r>
              <a:rPr lang="en-US" spc="80" dirty="0"/>
              <a:t> </a:t>
            </a:r>
            <a:r>
              <a:rPr lang="en-US" dirty="0"/>
              <a:t>issues</a:t>
            </a:r>
            <a:r>
              <a:rPr lang="en-US" spc="85" dirty="0"/>
              <a:t> </a:t>
            </a:r>
            <a:r>
              <a:rPr lang="en-US" dirty="0"/>
              <a:t>such</a:t>
            </a:r>
            <a:r>
              <a:rPr lang="en-US" spc="85" dirty="0"/>
              <a:t> </a:t>
            </a:r>
            <a:r>
              <a:rPr lang="en-US" spc="-25" dirty="0"/>
              <a:t>as:</a:t>
            </a:r>
          </a:p>
          <a:p>
            <a:pPr marL="850265" marR="5080" indent="-285750">
              <a:lnSpc>
                <a:spcPct val="110000"/>
              </a:lnSpc>
              <a:spcBef>
                <a:spcPts val="95"/>
              </a:spcBef>
              <a:buClr>
                <a:schemeClr val="accent5"/>
              </a:buClr>
              <a:buFont typeface="Arial" panose="020B0604020202020204" pitchFamily="34" charset="0"/>
              <a:buChar char="•"/>
            </a:pPr>
            <a:endParaRPr lang="en-US" spc="-25" dirty="0"/>
          </a:p>
          <a:p>
            <a:pPr marL="850265" marR="5080" indent="-285750">
              <a:lnSpc>
                <a:spcPct val="110000"/>
              </a:lnSpc>
              <a:spcBef>
                <a:spcPts val="95"/>
              </a:spcBef>
              <a:buClr>
                <a:schemeClr val="accent5"/>
              </a:buClr>
              <a:buFont typeface="Arial" panose="020B0604020202020204" pitchFamily="34" charset="0"/>
              <a:buChar char="•"/>
            </a:pPr>
            <a:r>
              <a:rPr lang="en-US" spc="-10" dirty="0"/>
              <a:t>Abortion</a:t>
            </a:r>
          </a:p>
          <a:p>
            <a:pPr marL="850265" marR="5080" indent="-285750">
              <a:lnSpc>
                <a:spcPct val="110000"/>
              </a:lnSpc>
              <a:spcBef>
                <a:spcPts val="95"/>
              </a:spcBef>
              <a:buClr>
                <a:schemeClr val="accent5"/>
              </a:buClr>
              <a:buFont typeface="Arial" panose="020B0604020202020204" pitchFamily="34" charset="0"/>
              <a:buChar char="•"/>
            </a:pPr>
            <a:r>
              <a:rPr lang="en-US" dirty="0"/>
              <a:t>Capital</a:t>
            </a:r>
            <a:r>
              <a:rPr lang="en-US" spc="85" dirty="0"/>
              <a:t> </a:t>
            </a:r>
            <a:r>
              <a:rPr lang="en-US" dirty="0"/>
              <a:t>punishment</a:t>
            </a:r>
            <a:r>
              <a:rPr lang="en-US" spc="95" dirty="0"/>
              <a:t> </a:t>
            </a:r>
            <a:r>
              <a:rPr lang="en-US" spc="-20" dirty="0"/>
              <a:t>etc.</a:t>
            </a:r>
            <a:endParaRPr lang="en-US" dirty="0"/>
          </a:p>
          <a:p>
            <a:pPr marL="641350" indent="-285750">
              <a:lnSpc>
                <a:spcPct val="110000"/>
              </a:lnSpc>
              <a:spcBef>
                <a:spcPts val="1170"/>
              </a:spcBef>
              <a:buClr>
                <a:schemeClr val="accent5"/>
              </a:buClr>
              <a:buFont typeface="Arial" panose="020B0604020202020204" pitchFamily="34" charset="0"/>
              <a:buChar char="•"/>
            </a:pPr>
            <a:r>
              <a:rPr lang="en-US" dirty="0"/>
              <a:t>Computer</a:t>
            </a:r>
            <a:r>
              <a:rPr lang="en-US" spc="90" dirty="0"/>
              <a:t> </a:t>
            </a:r>
            <a:r>
              <a:rPr lang="en-US" spc="-10" dirty="0"/>
              <a:t>Ethics</a:t>
            </a:r>
            <a:endParaRPr lang="en-US" dirty="0"/>
          </a:p>
          <a:p>
            <a:pPr marL="641350" indent="-285750">
              <a:lnSpc>
                <a:spcPct val="110000"/>
              </a:lnSpc>
              <a:spcBef>
                <a:spcPts val="1170"/>
              </a:spcBef>
              <a:buClr>
                <a:schemeClr val="accent5"/>
              </a:buClr>
              <a:buFont typeface="Arial" panose="020B0604020202020204" pitchFamily="34" charset="0"/>
              <a:buChar char="•"/>
            </a:pPr>
            <a:r>
              <a:rPr lang="en-US" dirty="0"/>
              <a:t>Ethics</a:t>
            </a:r>
            <a:r>
              <a:rPr lang="en-US" spc="45" dirty="0"/>
              <a:t> </a:t>
            </a:r>
            <a:r>
              <a:rPr lang="en-US" dirty="0"/>
              <a:t>of</a:t>
            </a:r>
            <a:r>
              <a:rPr lang="en-US" spc="40" dirty="0"/>
              <a:t> </a:t>
            </a:r>
            <a:r>
              <a:rPr lang="en-US" dirty="0"/>
              <a:t>Video</a:t>
            </a:r>
            <a:r>
              <a:rPr lang="en-US" spc="45" dirty="0"/>
              <a:t> </a:t>
            </a:r>
            <a:r>
              <a:rPr lang="en-US" dirty="0"/>
              <a:t>Games</a:t>
            </a:r>
            <a:r>
              <a:rPr lang="en-US" spc="45" dirty="0"/>
              <a:t> </a:t>
            </a:r>
            <a:r>
              <a:rPr lang="en-US" dirty="0"/>
              <a:t>(as</a:t>
            </a:r>
            <a:r>
              <a:rPr lang="en-US" spc="40" dirty="0"/>
              <a:t> </a:t>
            </a:r>
            <a:r>
              <a:rPr lang="en-US" spc="-10" dirty="0"/>
              <a:t>objects)</a:t>
            </a:r>
            <a:endParaRPr lang="en-US" dirty="0"/>
          </a:p>
          <a:p>
            <a:pPr marL="641350" indent="-285750">
              <a:lnSpc>
                <a:spcPct val="110000"/>
              </a:lnSpc>
              <a:spcBef>
                <a:spcPts val="1245"/>
              </a:spcBef>
              <a:buClr>
                <a:schemeClr val="accent5"/>
              </a:buClr>
              <a:buFont typeface="Arial" panose="020B0604020202020204" pitchFamily="34" charset="0"/>
              <a:buChar char="•"/>
            </a:pPr>
            <a:r>
              <a:rPr lang="en-US" dirty="0"/>
              <a:t>Ethics</a:t>
            </a:r>
            <a:r>
              <a:rPr lang="en-US" spc="40" dirty="0"/>
              <a:t> </a:t>
            </a:r>
            <a:r>
              <a:rPr lang="en-US" dirty="0"/>
              <a:t>of</a:t>
            </a:r>
            <a:r>
              <a:rPr lang="en-US" spc="45" dirty="0"/>
              <a:t> </a:t>
            </a:r>
            <a:r>
              <a:rPr lang="en-US" dirty="0"/>
              <a:t>Video</a:t>
            </a:r>
            <a:r>
              <a:rPr lang="en-US" spc="40" dirty="0"/>
              <a:t> </a:t>
            </a:r>
            <a:r>
              <a:rPr lang="en-US" dirty="0"/>
              <a:t>Gaming</a:t>
            </a:r>
            <a:r>
              <a:rPr lang="en-US" spc="40" dirty="0"/>
              <a:t> </a:t>
            </a:r>
            <a:r>
              <a:rPr lang="en-US" dirty="0"/>
              <a:t>(as</a:t>
            </a:r>
            <a:r>
              <a:rPr lang="en-US" spc="45" dirty="0"/>
              <a:t> </a:t>
            </a:r>
            <a:r>
              <a:rPr lang="en-US" dirty="0"/>
              <a:t>an</a:t>
            </a:r>
            <a:r>
              <a:rPr lang="en-US" spc="40" dirty="0"/>
              <a:t> </a:t>
            </a:r>
            <a:r>
              <a:rPr lang="en-US" spc="-10" dirty="0"/>
              <a:t>experience)</a:t>
            </a:r>
            <a:endParaRPr lang="en-US" dirty="0"/>
          </a:p>
        </p:txBody>
      </p:sp>
    </p:spTree>
    <p:extLst>
      <p:ext uri="{BB962C8B-B14F-4D97-AF65-F5344CB8AC3E}">
        <p14:creationId xmlns:p14="http://schemas.microsoft.com/office/powerpoint/2010/main" val="424073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5DACA80-FC6E-B1D7-5E57-CBF584BC9690}"/>
              </a:ext>
            </a:extLst>
          </p:cNvPr>
          <p:cNvSpPr txBox="1">
            <a:spLocks/>
          </p:cNvSpPr>
          <p:nvPr/>
        </p:nvSpPr>
        <p:spPr>
          <a:xfrm>
            <a:off x="5711688" y="186138"/>
            <a:ext cx="6413956" cy="161961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Computer</a:t>
            </a:r>
            <a:r>
              <a:rPr lang="en-US" kern="1200" spc="-40" dirty="0">
                <a:solidFill>
                  <a:schemeClr val="tx1"/>
                </a:solidFill>
                <a:latin typeface="+mj-lt"/>
                <a:ea typeface="+mj-ea"/>
                <a:cs typeface="+mj-cs"/>
              </a:rPr>
              <a:t> </a:t>
            </a:r>
            <a:r>
              <a:rPr lang="en-US" kern="1200" dirty="0">
                <a:solidFill>
                  <a:schemeClr val="tx1"/>
                </a:solidFill>
                <a:latin typeface="+mj-lt"/>
                <a:ea typeface="+mj-ea"/>
                <a:cs typeface="+mj-cs"/>
              </a:rPr>
              <a:t>and</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Information</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Ethics</a:t>
            </a:r>
          </a:p>
        </p:txBody>
      </p:sp>
      <p:pic>
        <p:nvPicPr>
          <p:cNvPr id="5" name="Picture 4" descr="CPU with binary numbers and blueprint">
            <a:extLst>
              <a:ext uri="{FF2B5EF4-FFF2-40B4-BE49-F238E27FC236}">
                <a16:creationId xmlns:a16="http://schemas.microsoft.com/office/drawing/2014/main" id="{23B222E8-8F88-C30F-F0C6-C92DB3DC6180}"/>
              </a:ext>
            </a:extLst>
          </p:cNvPr>
          <p:cNvPicPr>
            <a:picLocks noChangeAspect="1"/>
          </p:cNvPicPr>
          <p:nvPr/>
        </p:nvPicPr>
        <p:blipFill rotWithShape="1">
          <a:blip r:embed="rId2"/>
          <a:srcRect l="29051" r="2315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object 12">
            <a:extLst>
              <a:ext uri="{FF2B5EF4-FFF2-40B4-BE49-F238E27FC236}">
                <a16:creationId xmlns:a16="http://schemas.microsoft.com/office/drawing/2014/main" id="{3B55E075-09D6-5A10-5CAA-1B3A931507E0}"/>
              </a:ext>
            </a:extLst>
          </p:cNvPr>
          <p:cNvSpPr txBox="1"/>
          <p:nvPr/>
        </p:nvSpPr>
        <p:spPr>
          <a:xfrm>
            <a:off x="5013739" y="1852579"/>
            <a:ext cx="7293017" cy="4819283"/>
          </a:xfrm>
          <a:prstGeom prst="rect">
            <a:avLst/>
          </a:prstGeom>
        </p:spPr>
        <p:txBody>
          <a:bodyPr vert="horz" lIns="91440" tIns="45720" rIns="91440" bIns="45720" rtlCol="0" anchor="t">
            <a:normAutofit/>
          </a:bodyPr>
          <a:lstStyle/>
          <a:p>
            <a:pPr marL="735965" indent="-171450">
              <a:spcBef>
                <a:spcPts val="125"/>
              </a:spcBef>
              <a:buClr>
                <a:schemeClr val="accent5"/>
              </a:buClr>
              <a:buFont typeface="Arial" panose="020B0604020202020204" pitchFamily="34" charset="0"/>
              <a:buChar char="•"/>
            </a:pPr>
            <a:r>
              <a:rPr lang="en-US" sz="1600" dirty="0"/>
              <a:t>Let’s</a:t>
            </a:r>
            <a:r>
              <a:rPr lang="en-US" sz="1600" spc="45" dirty="0"/>
              <a:t> </a:t>
            </a:r>
            <a:r>
              <a:rPr lang="en-US" sz="1600" dirty="0"/>
              <a:t>start</a:t>
            </a:r>
            <a:r>
              <a:rPr lang="en-US" sz="1600" spc="55" dirty="0"/>
              <a:t> </a:t>
            </a:r>
            <a:r>
              <a:rPr lang="en-US" sz="1600" dirty="0"/>
              <a:t>with</a:t>
            </a:r>
            <a:r>
              <a:rPr lang="en-US" sz="1600" spc="50" dirty="0"/>
              <a:t> </a:t>
            </a:r>
            <a:r>
              <a:rPr lang="en-US" sz="1600" dirty="0"/>
              <a:t>some</a:t>
            </a:r>
            <a:r>
              <a:rPr lang="en-US" sz="1600" spc="55" dirty="0"/>
              <a:t> </a:t>
            </a:r>
            <a:r>
              <a:rPr lang="en-US" sz="1600" dirty="0"/>
              <a:t>history</a:t>
            </a:r>
            <a:r>
              <a:rPr lang="en-US" sz="1600" spc="55" dirty="0"/>
              <a:t> </a:t>
            </a:r>
            <a:r>
              <a:rPr lang="en-US" sz="1600" dirty="0"/>
              <a:t>(more</a:t>
            </a:r>
            <a:r>
              <a:rPr lang="en-US" sz="1600" spc="55" dirty="0"/>
              <a:t> </a:t>
            </a:r>
            <a:r>
              <a:rPr lang="en-US" sz="1600" spc="-10" dirty="0">
                <a:hlinkClick r:id="rId3"/>
              </a:rPr>
              <a:t>here</a:t>
            </a:r>
            <a:r>
              <a:rPr lang="en-US" sz="1600" spc="-10" dirty="0"/>
              <a:t>)</a:t>
            </a:r>
            <a:endParaRPr lang="en-US" sz="1600" dirty="0"/>
          </a:p>
          <a:p>
            <a:pPr>
              <a:spcBef>
                <a:spcPts val="35"/>
              </a:spcBef>
              <a:buClr>
                <a:schemeClr val="accent5"/>
              </a:buClr>
            </a:pPr>
            <a:endParaRPr lang="en-US" sz="1600" dirty="0"/>
          </a:p>
          <a:p>
            <a:pPr marL="12700">
              <a:buClr>
                <a:schemeClr val="accent5"/>
              </a:buClr>
            </a:pPr>
            <a:r>
              <a:rPr lang="en-US" sz="1600" b="1" dirty="0"/>
              <a:t>	Early</a:t>
            </a:r>
            <a:r>
              <a:rPr lang="en-US" sz="1600" b="1" spc="-25" dirty="0"/>
              <a:t> </a:t>
            </a:r>
            <a:r>
              <a:rPr lang="en-US" sz="1600" b="1" dirty="0"/>
              <a:t>Computer</a:t>
            </a:r>
            <a:r>
              <a:rPr lang="en-US" sz="1600" b="1" spc="-25" dirty="0"/>
              <a:t> </a:t>
            </a:r>
            <a:r>
              <a:rPr lang="en-US" sz="1600" b="1" dirty="0"/>
              <a:t>and</a:t>
            </a:r>
            <a:r>
              <a:rPr lang="en-US" sz="1600" b="1" spc="-25" dirty="0"/>
              <a:t> </a:t>
            </a:r>
            <a:r>
              <a:rPr lang="en-US" sz="1600" b="1" dirty="0"/>
              <a:t>Information</a:t>
            </a:r>
            <a:r>
              <a:rPr lang="en-US" sz="1600" b="1" spc="-20" dirty="0"/>
              <a:t> </a:t>
            </a:r>
            <a:r>
              <a:rPr lang="en-US" sz="1600" b="1" spc="-10" dirty="0"/>
              <a:t>Ethics</a:t>
            </a:r>
            <a:endParaRPr lang="en-US" sz="1600" dirty="0"/>
          </a:p>
          <a:p>
            <a:pPr marL="735965" marR="1638935" indent="-171450">
              <a:spcBef>
                <a:spcPts val="1295"/>
              </a:spcBef>
              <a:buClr>
                <a:schemeClr val="accent5"/>
              </a:buClr>
              <a:buFont typeface="Arial" panose="020B0604020202020204" pitchFamily="34" charset="0"/>
              <a:buChar char="•"/>
            </a:pPr>
            <a:r>
              <a:rPr lang="en-US" sz="1600" dirty="0"/>
              <a:t>Innovative</a:t>
            </a:r>
            <a:r>
              <a:rPr lang="en-US" sz="1600" spc="45" dirty="0"/>
              <a:t> </a:t>
            </a:r>
            <a:r>
              <a:rPr lang="en-US" sz="1600" dirty="0"/>
              <a:t>developments</a:t>
            </a:r>
            <a:r>
              <a:rPr lang="en-US" sz="1600" spc="60" dirty="0"/>
              <a:t> </a:t>
            </a:r>
            <a:r>
              <a:rPr lang="en-US" sz="1600" dirty="0"/>
              <a:t>in</a:t>
            </a:r>
            <a:r>
              <a:rPr lang="en-US" sz="1600" spc="55" dirty="0"/>
              <a:t> </a:t>
            </a:r>
            <a:r>
              <a:rPr lang="en-US" sz="1600" dirty="0"/>
              <a:t>the</a:t>
            </a:r>
            <a:r>
              <a:rPr lang="en-US" sz="1600" spc="60" dirty="0"/>
              <a:t> </a:t>
            </a:r>
            <a:r>
              <a:rPr lang="en-US" sz="1600" dirty="0"/>
              <a:t>mid</a:t>
            </a:r>
            <a:r>
              <a:rPr lang="en-US" sz="1600" spc="55" dirty="0"/>
              <a:t> </a:t>
            </a:r>
            <a:r>
              <a:rPr lang="en-US" sz="1600" dirty="0"/>
              <a:t>40's</a:t>
            </a:r>
            <a:r>
              <a:rPr lang="en-US" sz="1600" spc="55" dirty="0"/>
              <a:t> </a:t>
            </a:r>
            <a:r>
              <a:rPr lang="en-US" sz="1600" dirty="0"/>
              <a:t>in</a:t>
            </a:r>
            <a:r>
              <a:rPr lang="en-US" sz="1600" spc="60" dirty="0"/>
              <a:t> </a:t>
            </a:r>
            <a:r>
              <a:rPr lang="en-US" sz="1600" dirty="0"/>
              <a:t>both</a:t>
            </a:r>
            <a:r>
              <a:rPr lang="en-US" sz="1600" spc="55" dirty="0"/>
              <a:t> </a:t>
            </a:r>
            <a:r>
              <a:rPr lang="en-US" sz="1600" dirty="0"/>
              <a:t>science</a:t>
            </a:r>
            <a:r>
              <a:rPr lang="en-US" sz="1600" spc="55" dirty="0"/>
              <a:t> </a:t>
            </a:r>
            <a:r>
              <a:rPr lang="en-US" sz="1600" dirty="0"/>
              <a:t>and</a:t>
            </a:r>
            <a:r>
              <a:rPr lang="en-US" sz="1600" spc="60" dirty="0"/>
              <a:t> </a:t>
            </a:r>
            <a:r>
              <a:rPr lang="en-US" sz="1600" spc="-10" dirty="0"/>
              <a:t>ethics</a:t>
            </a:r>
          </a:p>
          <a:p>
            <a:pPr marL="735965" marR="1638935" indent="-171450">
              <a:spcBef>
                <a:spcPts val="1295"/>
              </a:spcBef>
              <a:buClr>
                <a:schemeClr val="accent5"/>
              </a:buClr>
              <a:buFont typeface="Arial" panose="020B0604020202020204" pitchFamily="34" charset="0"/>
              <a:buChar char="•"/>
            </a:pPr>
            <a:r>
              <a:rPr lang="en-US" sz="1600" spc="-10" dirty="0"/>
              <a:t> </a:t>
            </a:r>
            <a:r>
              <a:rPr lang="en-US" sz="1600" dirty="0">
                <a:hlinkClick r:id="rId4"/>
              </a:rPr>
              <a:t>Norbert</a:t>
            </a:r>
            <a:r>
              <a:rPr lang="en-US" sz="1600" spc="40" dirty="0">
                <a:hlinkClick r:id="rId4"/>
              </a:rPr>
              <a:t> </a:t>
            </a:r>
            <a:r>
              <a:rPr lang="en-US" sz="1600" dirty="0">
                <a:hlinkClick r:id="rId4"/>
              </a:rPr>
              <a:t>Wiener</a:t>
            </a:r>
            <a:r>
              <a:rPr lang="en-US" sz="1600" spc="55" dirty="0">
                <a:hlinkClick r:id="rId4"/>
              </a:rPr>
              <a:t> </a:t>
            </a:r>
            <a:r>
              <a:rPr lang="en-US" sz="1600" dirty="0"/>
              <a:t>–</a:t>
            </a:r>
            <a:r>
              <a:rPr lang="en-US" sz="1600" spc="50" dirty="0"/>
              <a:t> </a:t>
            </a:r>
            <a:r>
              <a:rPr lang="en-US" sz="1600" dirty="0"/>
              <a:t>MIT</a:t>
            </a:r>
            <a:r>
              <a:rPr lang="en-US" sz="1600" spc="55" dirty="0"/>
              <a:t> </a:t>
            </a:r>
            <a:r>
              <a:rPr lang="en-US" sz="1600" dirty="0"/>
              <a:t>Prof.</a:t>
            </a:r>
            <a:r>
              <a:rPr lang="en-US" sz="1600" spc="50" dirty="0"/>
              <a:t> </a:t>
            </a:r>
            <a:r>
              <a:rPr lang="en-US" sz="1600" dirty="0" err="1"/>
              <a:t>Maths</a:t>
            </a:r>
            <a:r>
              <a:rPr lang="en-US" sz="1600" spc="50" dirty="0"/>
              <a:t> </a:t>
            </a:r>
            <a:r>
              <a:rPr lang="en-US" sz="1600" dirty="0"/>
              <a:t>and</a:t>
            </a:r>
            <a:r>
              <a:rPr lang="en-US" sz="1600" spc="55" dirty="0"/>
              <a:t> </a:t>
            </a:r>
            <a:r>
              <a:rPr lang="en-US" sz="1600" spc="-10" dirty="0"/>
              <a:t>Engineering</a:t>
            </a:r>
            <a:endParaRPr lang="en-US" sz="1600" dirty="0"/>
          </a:p>
          <a:p>
            <a:pPr marL="1288415" indent="-171450">
              <a:spcBef>
                <a:spcPts val="645"/>
              </a:spcBef>
              <a:buClr>
                <a:schemeClr val="accent5"/>
              </a:buClr>
              <a:buFont typeface="Arial" panose="020B0604020202020204" pitchFamily="34" charset="0"/>
              <a:buChar char="•"/>
            </a:pPr>
            <a:r>
              <a:rPr lang="en-US" sz="1600" spc="-10" dirty="0"/>
              <a:t>Cybernetics</a:t>
            </a:r>
            <a:endParaRPr lang="en-US" sz="1600" dirty="0"/>
          </a:p>
          <a:p>
            <a:pPr marL="1840864" indent="-171450">
              <a:spcBef>
                <a:spcPts val="645"/>
              </a:spcBef>
              <a:buClr>
                <a:schemeClr val="accent5"/>
              </a:buClr>
              <a:buFont typeface="Arial" panose="020B0604020202020204" pitchFamily="34" charset="0"/>
              <a:buChar char="•"/>
            </a:pPr>
            <a:r>
              <a:rPr lang="en-US" sz="1600" dirty="0"/>
              <a:t>Ethical</a:t>
            </a:r>
            <a:r>
              <a:rPr lang="en-US" sz="1600" spc="75" dirty="0"/>
              <a:t> </a:t>
            </a:r>
            <a:r>
              <a:rPr lang="en-US" sz="1600" dirty="0"/>
              <a:t>implications</a:t>
            </a:r>
            <a:r>
              <a:rPr lang="en-US" sz="1600" spc="80" dirty="0"/>
              <a:t> </a:t>
            </a:r>
            <a:r>
              <a:rPr lang="en-US" sz="1600" dirty="0"/>
              <a:t>of</a:t>
            </a:r>
            <a:r>
              <a:rPr lang="en-US" sz="1600" spc="75" dirty="0"/>
              <a:t> </a:t>
            </a:r>
            <a:r>
              <a:rPr lang="en-US" sz="1600" dirty="0"/>
              <a:t>electronic</a:t>
            </a:r>
            <a:r>
              <a:rPr lang="en-US" sz="1600" spc="75" dirty="0"/>
              <a:t> </a:t>
            </a:r>
            <a:r>
              <a:rPr lang="en-US" sz="1600" spc="-10" dirty="0"/>
              <a:t>computers</a:t>
            </a:r>
            <a:endParaRPr lang="en-US" sz="1600" dirty="0"/>
          </a:p>
          <a:p>
            <a:pPr marL="1288415" indent="-171450">
              <a:spcBef>
                <a:spcPts val="1245"/>
              </a:spcBef>
              <a:buClr>
                <a:schemeClr val="accent5"/>
              </a:buClr>
              <a:buFont typeface="Arial" panose="020B0604020202020204" pitchFamily="34" charset="0"/>
              <a:buChar char="•"/>
            </a:pPr>
            <a:r>
              <a:rPr lang="en-US" sz="1600" dirty="0"/>
              <a:t>Key</a:t>
            </a:r>
            <a:r>
              <a:rPr lang="en-US" sz="1600" spc="45" dirty="0"/>
              <a:t> </a:t>
            </a:r>
            <a:r>
              <a:rPr lang="en-US" sz="1600" dirty="0"/>
              <a:t>human</a:t>
            </a:r>
            <a:r>
              <a:rPr lang="en-US" sz="1600" spc="60" dirty="0"/>
              <a:t> </a:t>
            </a:r>
            <a:r>
              <a:rPr lang="en-US" sz="1600" spc="-10" dirty="0"/>
              <a:t>values</a:t>
            </a:r>
            <a:endParaRPr lang="en-US" sz="1600" dirty="0"/>
          </a:p>
          <a:p>
            <a:pPr marL="1840864" marR="741045" indent="-171450">
              <a:buClr>
                <a:schemeClr val="accent5"/>
              </a:buClr>
              <a:buFont typeface="Arial" panose="020B0604020202020204" pitchFamily="34" charset="0"/>
              <a:buChar char="•"/>
            </a:pPr>
            <a:r>
              <a:rPr lang="en-US" sz="1600" dirty="0"/>
              <a:t>life,</a:t>
            </a:r>
            <a:r>
              <a:rPr lang="en-US" sz="1600" spc="80" dirty="0"/>
              <a:t> </a:t>
            </a:r>
            <a:r>
              <a:rPr lang="en-US" sz="1600" dirty="0"/>
              <a:t>health,</a:t>
            </a:r>
            <a:r>
              <a:rPr lang="en-US" sz="1600" spc="85" dirty="0"/>
              <a:t> </a:t>
            </a:r>
            <a:r>
              <a:rPr lang="en-US" sz="1600" dirty="0"/>
              <a:t>happiness,</a:t>
            </a:r>
            <a:r>
              <a:rPr lang="en-US" sz="1600" spc="80" dirty="0"/>
              <a:t> </a:t>
            </a:r>
            <a:r>
              <a:rPr lang="en-US" sz="1600" dirty="0"/>
              <a:t>abilities,</a:t>
            </a:r>
            <a:r>
              <a:rPr lang="en-US" sz="1600" spc="85" dirty="0"/>
              <a:t> </a:t>
            </a:r>
            <a:r>
              <a:rPr lang="en-US" sz="1600" dirty="0"/>
              <a:t>knowledge,</a:t>
            </a:r>
            <a:r>
              <a:rPr lang="en-US" sz="1600" spc="80" dirty="0"/>
              <a:t> </a:t>
            </a:r>
            <a:r>
              <a:rPr lang="en-US" sz="1600" dirty="0"/>
              <a:t>freedom</a:t>
            </a:r>
            <a:r>
              <a:rPr lang="en-US" sz="1600" spc="85" dirty="0"/>
              <a:t> </a:t>
            </a:r>
            <a:r>
              <a:rPr lang="en-US" sz="1600" dirty="0"/>
              <a:t>security</a:t>
            </a:r>
            <a:r>
              <a:rPr lang="en-US" sz="1600" spc="80" dirty="0"/>
              <a:t> </a:t>
            </a:r>
            <a:r>
              <a:rPr lang="en-US" sz="1600" spc="-25" dirty="0"/>
              <a:t>and </a:t>
            </a:r>
            <a:r>
              <a:rPr lang="en-US" sz="1600" spc="-10" dirty="0"/>
              <a:t>opportunities</a:t>
            </a:r>
            <a:endParaRPr lang="en-US" sz="1600" dirty="0"/>
          </a:p>
          <a:p>
            <a:pPr marL="1288415" indent="-171450">
              <a:spcBef>
                <a:spcPts val="1170"/>
              </a:spcBef>
              <a:buClr>
                <a:schemeClr val="accent5"/>
              </a:buClr>
              <a:buFont typeface="Arial" panose="020B0604020202020204" pitchFamily="34" charset="0"/>
              <a:buChar char="•"/>
            </a:pPr>
            <a:r>
              <a:rPr lang="en-US" sz="1600" dirty="0"/>
              <a:t>Concerns</a:t>
            </a:r>
            <a:r>
              <a:rPr lang="en-US" sz="1600" spc="95" dirty="0"/>
              <a:t> </a:t>
            </a:r>
            <a:r>
              <a:rPr lang="en-US" sz="1600" spc="-10" dirty="0"/>
              <a:t>covered:</a:t>
            </a:r>
            <a:endParaRPr lang="en-US" sz="1600" dirty="0"/>
          </a:p>
          <a:p>
            <a:pPr marL="1840864" marR="5080" indent="-171450">
              <a:buClr>
                <a:schemeClr val="accent5"/>
              </a:buClr>
              <a:buFont typeface="Arial" panose="020B0604020202020204" pitchFamily="34" charset="0"/>
              <a:buChar char="•"/>
            </a:pPr>
            <a:r>
              <a:rPr lang="en-US" sz="1600" dirty="0"/>
              <a:t>TV</a:t>
            </a:r>
            <a:r>
              <a:rPr lang="en-US" sz="1600" spc="70" dirty="0"/>
              <a:t> </a:t>
            </a:r>
            <a:r>
              <a:rPr lang="en-US" sz="1600" dirty="0"/>
              <a:t>Radio,</a:t>
            </a:r>
            <a:r>
              <a:rPr lang="en-US" sz="1600" spc="80" dirty="0"/>
              <a:t> </a:t>
            </a:r>
            <a:r>
              <a:rPr lang="en-US" sz="1600" dirty="0"/>
              <a:t>computers,</a:t>
            </a:r>
            <a:r>
              <a:rPr lang="en-US" sz="1600" spc="75" dirty="0"/>
              <a:t> </a:t>
            </a:r>
            <a:r>
              <a:rPr lang="en-US" sz="1600" dirty="0"/>
              <a:t>networks,</a:t>
            </a:r>
            <a:r>
              <a:rPr lang="en-US" sz="1600" spc="80" dirty="0"/>
              <a:t> </a:t>
            </a:r>
            <a:r>
              <a:rPr lang="en-US" sz="1600" dirty="0"/>
              <a:t>information,</a:t>
            </a:r>
            <a:r>
              <a:rPr lang="en-US" sz="1600" spc="80" dirty="0"/>
              <a:t> </a:t>
            </a:r>
            <a:r>
              <a:rPr lang="en-US" sz="1600" dirty="0"/>
              <a:t>media</a:t>
            </a:r>
            <a:r>
              <a:rPr lang="en-US" sz="1600" spc="80" dirty="0"/>
              <a:t> </a:t>
            </a:r>
            <a:r>
              <a:rPr lang="en-US" sz="1600" dirty="0"/>
              <a:t>and</a:t>
            </a:r>
            <a:r>
              <a:rPr lang="en-US" sz="1600" spc="80" dirty="0"/>
              <a:t> </a:t>
            </a:r>
            <a:r>
              <a:rPr lang="en-US" sz="1600" dirty="0"/>
              <a:t>journalism</a:t>
            </a:r>
            <a:r>
              <a:rPr lang="en-US" sz="1600" spc="80" dirty="0"/>
              <a:t> </a:t>
            </a:r>
            <a:r>
              <a:rPr lang="en-US" sz="1600" spc="-25" dirty="0"/>
              <a:t>and </a:t>
            </a:r>
            <a:r>
              <a:rPr lang="en-US" sz="1600" dirty="0"/>
              <a:t>even</a:t>
            </a:r>
            <a:r>
              <a:rPr lang="en-US" sz="1600" spc="40" dirty="0"/>
              <a:t> </a:t>
            </a:r>
            <a:r>
              <a:rPr lang="en-US" sz="1600" dirty="0"/>
              <a:t>books</a:t>
            </a:r>
            <a:r>
              <a:rPr lang="en-US" sz="1600" spc="55" dirty="0"/>
              <a:t> </a:t>
            </a:r>
            <a:r>
              <a:rPr lang="en-US" sz="1600" dirty="0"/>
              <a:t>and</a:t>
            </a:r>
            <a:r>
              <a:rPr lang="en-US" sz="1600" spc="50" dirty="0"/>
              <a:t> </a:t>
            </a:r>
            <a:r>
              <a:rPr lang="en-US" sz="1600" spc="-10" dirty="0"/>
              <a:t>libraries</a:t>
            </a:r>
            <a:endParaRPr lang="en-US" sz="1600" dirty="0"/>
          </a:p>
        </p:txBody>
      </p:sp>
    </p:spTree>
    <p:extLst>
      <p:ext uri="{BB962C8B-B14F-4D97-AF65-F5344CB8AC3E}">
        <p14:creationId xmlns:p14="http://schemas.microsoft.com/office/powerpoint/2010/main" val="208036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35AFA1A-19C6-BBF8-2B77-086E850E94A8}"/>
              </a:ext>
            </a:extLst>
          </p:cNvPr>
          <p:cNvSpPr txBox="1">
            <a:spLocks/>
          </p:cNvSpPr>
          <p:nvPr/>
        </p:nvSpPr>
        <p:spPr>
          <a:xfrm>
            <a:off x="735011" y="964588"/>
            <a:ext cx="10507249" cy="1174656"/>
          </a:xfrm>
          <a:prstGeom prst="rect">
            <a:avLst/>
          </a:prstGeom>
        </p:spPr>
        <p:txBody>
          <a:bodyPr vert="horz" wrap="square" lIns="0" tIns="492736"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25"/>
              <a:t> </a:t>
            </a:r>
            <a:r>
              <a:rPr lang="en-GB"/>
              <a:t>and</a:t>
            </a:r>
            <a:r>
              <a:rPr lang="en-GB" spc="-25"/>
              <a:t> </a:t>
            </a:r>
            <a:r>
              <a:rPr lang="en-GB"/>
              <a:t>Information</a:t>
            </a:r>
            <a:r>
              <a:rPr lang="en-GB" spc="-25"/>
              <a:t> </a:t>
            </a:r>
            <a:r>
              <a:rPr lang="en-GB"/>
              <a:t>Ethics</a:t>
            </a:r>
            <a:r>
              <a:rPr lang="en-GB" spc="-25"/>
              <a:t> </a:t>
            </a:r>
            <a:r>
              <a:rPr lang="en-GB" spc="-10"/>
              <a:t>(cont.)</a:t>
            </a:r>
            <a:endParaRPr lang="en-GB" spc="-10" dirty="0"/>
          </a:p>
        </p:txBody>
      </p:sp>
      <p:graphicFrame>
        <p:nvGraphicFramePr>
          <p:cNvPr id="22" name="object 9">
            <a:extLst>
              <a:ext uri="{FF2B5EF4-FFF2-40B4-BE49-F238E27FC236}">
                <a16:creationId xmlns:a16="http://schemas.microsoft.com/office/drawing/2014/main" id="{9FE267A5-ADBF-18A1-09AB-AD8609B1C0E7}"/>
              </a:ext>
            </a:extLst>
          </p:cNvPr>
          <p:cNvGraphicFramePr/>
          <p:nvPr/>
        </p:nvGraphicFramePr>
        <p:xfrm>
          <a:off x="1275587" y="2045146"/>
          <a:ext cx="10128250" cy="323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081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15D7719-10C8-44E7-031A-81FA37D9EF8F}"/>
              </a:ext>
            </a:extLst>
          </p:cNvPr>
          <p:cNvSpPr txBox="1">
            <a:spLocks/>
          </p:cNvSpPr>
          <p:nvPr/>
        </p:nvSpPr>
        <p:spPr>
          <a:xfrm>
            <a:off x="609600" y="557784"/>
            <a:ext cx="109728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a:solidFill>
                  <a:schemeClr val="tx1"/>
                </a:solidFill>
                <a:latin typeface="+mj-lt"/>
                <a:ea typeface="+mj-ea"/>
                <a:cs typeface="+mj-cs"/>
              </a:rPr>
              <a:t>Weiner's</a:t>
            </a:r>
            <a:r>
              <a:rPr lang="en-US" kern="1200" spc="-35">
                <a:solidFill>
                  <a:schemeClr val="tx1"/>
                </a:solidFill>
                <a:latin typeface="+mj-lt"/>
                <a:ea typeface="+mj-ea"/>
                <a:cs typeface="+mj-cs"/>
              </a:rPr>
              <a:t> </a:t>
            </a:r>
            <a:r>
              <a:rPr lang="en-US" kern="1200">
                <a:solidFill>
                  <a:schemeClr val="tx1"/>
                </a:solidFill>
                <a:latin typeface="+mj-lt"/>
                <a:ea typeface="+mj-ea"/>
                <a:cs typeface="+mj-cs"/>
              </a:rPr>
              <a:t>Great</a:t>
            </a:r>
            <a:r>
              <a:rPr lang="en-US" kern="1200" spc="-35">
                <a:solidFill>
                  <a:schemeClr val="tx1"/>
                </a:solidFill>
                <a:latin typeface="+mj-lt"/>
                <a:ea typeface="+mj-ea"/>
                <a:cs typeface="+mj-cs"/>
              </a:rPr>
              <a:t> </a:t>
            </a:r>
            <a:r>
              <a:rPr lang="en-US" kern="1200">
                <a:solidFill>
                  <a:schemeClr val="tx1"/>
                </a:solidFill>
                <a:latin typeface="+mj-lt"/>
                <a:ea typeface="+mj-ea"/>
                <a:cs typeface="+mj-cs"/>
              </a:rPr>
              <a:t>Principles</a:t>
            </a:r>
            <a:r>
              <a:rPr lang="en-US" kern="1200" spc="-35">
                <a:solidFill>
                  <a:schemeClr val="tx1"/>
                </a:solidFill>
                <a:latin typeface="+mj-lt"/>
                <a:ea typeface="+mj-ea"/>
                <a:cs typeface="+mj-cs"/>
              </a:rPr>
              <a:t> </a:t>
            </a:r>
            <a:r>
              <a:rPr lang="en-US" kern="1200">
                <a:solidFill>
                  <a:schemeClr val="tx1"/>
                </a:solidFill>
                <a:latin typeface="+mj-lt"/>
                <a:ea typeface="+mj-ea"/>
                <a:cs typeface="+mj-cs"/>
              </a:rPr>
              <a:t>of</a:t>
            </a:r>
            <a:r>
              <a:rPr lang="en-US" kern="1200" spc="-30">
                <a:solidFill>
                  <a:schemeClr val="tx1"/>
                </a:solidFill>
                <a:latin typeface="+mj-lt"/>
                <a:ea typeface="+mj-ea"/>
                <a:cs typeface="+mj-cs"/>
              </a:rPr>
              <a:t> </a:t>
            </a:r>
            <a:r>
              <a:rPr lang="en-US" kern="1200" spc="-10">
                <a:solidFill>
                  <a:schemeClr val="tx1"/>
                </a:solidFill>
                <a:latin typeface="+mj-lt"/>
                <a:ea typeface="+mj-ea"/>
                <a:cs typeface="+mj-cs"/>
              </a:rPr>
              <a:t>Justice</a:t>
            </a:r>
            <a:endParaRPr lang="en-US" kern="1200">
              <a:solidFill>
                <a:schemeClr val="tx1"/>
              </a:solidFill>
              <a:latin typeface="+mj-lt"/>
              <a:ea typeface="+mj-ea"/>
              <a:cs typeface="+mj-cs"/>
            </a:endParaRPr>
          </a:p>
        </p:txBody>
      </p:sp>
      <p:graphicFrame>
        <p:nvGraphicFramePr>
          <p:cNvPr id="5" name="object 3">
            <a:extLst>
              <a:ext uri="{FF2B5EF4-FFF2-40B4-BE49-F238E27FC236}">
                <a16:creationId xmlns:a16="http://schemas.microsoft.com/office/drawing/2014/main" id="{B4AB6E11-A245-1CBE-8AFE-098B5783CEB5}"/>
              </a:ext>
            </a:extLst>
          </p:cNvPr>
          <p:cNvGraphicFramePr/>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25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F5E8679-16EB-6666-BE4B-8B492DE0BCC2}"/>
              </a:ext>
            </a:extLst>
          </p:cNvPr>
          <p:cNvSpPr txBox="1">
            <a:spLocks/>
          </p:cNvSpPr>
          <p:nvPr/>
        </p:nvSpPr>
        <p:spPr>
          <a:xfrm>
            <a:off x="735012" y="1002664"/>
            <a:ext cx="4676292"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40"/>
              <a:t> </a:t>
            </a:r>
            <a:r>
              <a:rPr lang="en-GB" spc="-10"/>
              <a:t>Ethics</a:t>
            </a:r>
            <a:endParaRPr lang="en-GB" spc="-10" dirty="0"/>
          </a:p>
        </p:txBody>
      </p:sp>
      <p:graphicFrame>
        <p:nvGraphicFramePr>
          <p:cNvPr id="6" name="object 11">
            <a:extLst>
              <a:ext uri="{FF2B5EF4-FFF2-40B4-BE49-F238E27FC236}">
                <a16:creationId xmlns:a16="http://schemas.microsoft.com/office/drawing/2014/main" id="{3F438C09-3ED7-8696-9E0F-1B6E6B37401C}"/>
              </a:ext>
            </a:extLst>
          </p:cNvPr>
          <p:cNvGraphicFramePr/>
          <p:nvPr/>
        </p:nvGraphicFramePr>
        <p:xfrm>
          <a:off x="1287462" y="1785620"/>
          <a:ext cx="10476051" cy="3997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604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B04F4B8-80E1-49D6-AF0A-04993430E977}"/>
              </a:ext>
            </a:extLst>
          </p:cNvPr>
          <p:cNvSpPr txBox="1">
            <a:spLocks/>
          </p:cNvSpPr>
          <p:nvPr/>
        </p:nvSpPr>
        <p:spPr>
          <a:xfrm>
            <a:off x="735012" y="1190307"/>
            <a:ext cx="327723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a:solidFill>
                  <a:srgbClr val="24292E"/>
                </a:solidFill>
              </a:rPr>
              <a:t>Manners</a:t>
            </a:r>
            <a:r>
              <a:rPr lang="en-GB" sz="2800" spc="-25">
                <a:solidFill>
                  <a:srgbClr val="24292E"/>
                </a:solidFill>
              </a:rPr>
              <a:t> </a:t>
            </a:r>
            <a:r>
              <a:rPr lang="en-GB" sz="2800" spc="-10">
                <a:solidFill>
                  <a:srgbClr val="24292E"/>
                </a:solidFill>
              </a:rPr>
              <a:t>Approach</a:t>
            </a:r>
            <a:endParaRPr lang="en-GB" sz="2800" dirty="0"/>
          </a:p>
        </p:txBody>
      </p:sp>
      <p:sp>
        <p:nvSpPr>
          <p:cNvPr id="3" name="object 8">
            <a:extLst>
              <a:ext uri="{FF2B5EF4-FFF2-40B4-BE49-F238E27FC236}">
                <a16:creationId xmlns:a16="http://schemas.microsoft.com/office/drawing/2014/main" id="{FBF06148-11E1-25B6-15E7-C570D966D0F9}"/>
              </a:ext>
            </a:extLst>
          </p:cNvPr>
          <p:cNvSpPr txBox="1"/>
          <p:nvPr/>
        </p:nvSpPr>
        <p:spPr>
          <a:xfrm>
            <a:off x="977900" y="1795145"/>
            <a:ext cx="9869170" cy="4203074"/>
          </a:xfrm>
          <a:prstGeom prst="rect">
            <a:avLst/>
          </a:prstGeom>
        </p:spPr>
        <p:txBody>
          <a:bodyPr vert="horz" wrap="square" lIns="0" tIns="160655" rIns="0" bIns="0" rtlCol="0">
            <a:spAutoFit/>
          </a:bodyPr>
          <a:lstStyle/>
          <a:p>
            <a:pPr marL="321945" indent="-309880">
              <a:lnSpc>
                <a:spcPct val="100000"/>
              </a:lnSpc>
              <a:spcBef>
                <a:spcPts val="1265"/>
              </a:spcBef>
              <a:buAutoNum type="arabicPeriod"/>
              <a:tabLst>
                <a:tab pos="322580" algn="l"/>
              </a:tabLst>
            </a:pPr>
            <a:r>
              <a:rPr sz="2150" dirty="0">
                <a:solidFill>
                  <a:srgbClr val="24292E"/>
                </a:solidFill>
                <a:latin typeface="Arial"/>
                <a:cs typeface="Arial"/>
              </a:rPr>
              <a:t>Identify</a:t>
            </a:r>
            <a:r>
              <a:rPr sz="2150" spc="6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dirty="0">
                <a:solidFill>
                  <a:srgbClr val="24292E"/>
                </a:solidFill>
                <a:latin typeface="Arial"/>
                <a:cs typeface="Arial"/>
              </a:rPr>
              <a:t>policy</a:t>
            </a:r>
            <a:r>
              <a:rPr sz="2150" spc="65" dirty="0">
                <a:solidFill>
                  <a:srgbClr val="24292E"/>
                </a:solidFill>
                <a:latin typeface="Arial"/>
                <a:cs typeface="Arial"/>
              </a:rPr>
              <a:t> </a:t>
            </a:r>
            <a:r>
              <a:rPr sz="2150" dirty="0">
                <a:solidFill>
                  <a:srgbClr val="24292E"/>
                </a:solidFill>
                <a:latin typeface="Arial"/>
                <a:cs typeface="Arial"/>
              </a:rPr>
              <a:t>vacuum</a:t>
            </a:r>
            <a:r>
              <a:rPr sz="2150" spc="65" dirty="0">
                <a:solidFill>
                  <a:srgbClr val="24292E"/>
                </a:solidFill>
                <a:latin typeface="Arial"/>
                <a:cs typeface="Arial"/>
              </a:rPr>
              <a:t> </a:t>
            </a:r>
            <a:r>
              <a:rPr sz="2150" dirty="0">
                <a:solidFill>
                  <a:srgbClr val="24292E"/>
                </a:solidFill>
                <a:latin typeface="Arial"/>
                <a:cs typeface="Arial"/>
              </a:rPr>
              <a:t>generated</a:t>
            </a:r>
            <a:r>
              <a:rPr sz="2150" spc="65" dirty="0">
                <a:solidFill>
                  <a:srgbClr val="24292E"/>
                </a:solidFill>
                <a:latin typeface="Arial"/>
                <a:cs typeface="Arial"/>
              </a:rPr>
              <a:t> </a:t>
            </a:r>
            <a:r>
              <a:rPr sz="2150" dirty="0">
                <a:solidFill>
                  <a:srgbClr val="24292E"/>
                </a:solidFill>
                <a:latin typeface="Arial"/>
                <a:cs typeface="Arial"/>
              </a:rPr>
              <a:t>by</a:t>
            </a:r>
            <a:r>
              <a:rPr sz="2150" spc="70" dirty="0">
                <a:solidFill>
                  <a:srgbClr val="24292E"/>
                </a:solidFill>
                <a:latin typeface="Arial"/>
                <a:cs typeface="Arial"/>
              </a:rPr>
              <a:t> </a:t>
            </a:r>
            <a:r>
              <a:rPr sz="2150" dirty="0">
                <a:solidFill>
                  <a:srgbClr val="24292E"/>
                </a:solidFill>
                <a:latin typeface="Arial"/>
                <a:cs typeface="Arial"/>
              </a:rPr>
              <a:t>computing</a:t>
            </a:r>
            <a:r>
              <a:rPr sz="2150" spc="65" dirty="0">
                <a:solidFill>
                  <a:srgbClr val="24292E"/>
                </a:solidFill>
                <a:latin typeface="Arial"/>
                <a:cs typeface="Arial"/>
              </a:rPr>
              <a:t> </a:t>
            </a:r>
            <a:r>
              <a:rPr sz="2150" spc="-10" dirty="0">
                <a:solidFill>
                  <a:srgbClr val="24292E"/>
                </a:solidFill>
                <a:latin typeface="Arial"/>
                <a:cs typeface="Arial"/>
              </a:rPr>
              <a:t>technology.</a:t>
            </a:r>
            <a:endParaRPr sz="2150" dirty="0">
              <a:latin typeface="Arial"/>
              <a:cs typeface="Arial"/>
            </a:endParaRPr>
          </a:p>
          <a:p>
            <a:pPr marL="321945" indent="-309880">
              <a:lnSpc>
                <a:spcPct val="100000"/>
              </a:lnSpc>
              <a:spcBef>
                <a:spcPts val="1170"/>
              </a:spcBef>
              <a:buAutoNum type="arabicPeriod"/>
              <a:tabLst>
                <a:tab pos="322580" algn="l"/>
              </a:tabLst>
            </a:pPr>
            <a:r>
              <a:rPr sz="2150" dirty="0">
                <a:solidFill>
                  <a:srgbClr val="24292E"/>
                </a:solidFill>
                <a:latin typeface="Arial"/>
                <a:cs typeface="Arial"/>
              </a:rPr>
              <a:t>Eliminate</a:t>
            </a:r>
            <a:r>
              <a:rPr sz="2150" spc="80" dirty="0">
                <a:solidFill>
                  <a:srgbClr val="24292E"/>
                </a:solidFill>
                <a:latin typeface="Arial"/>
                <a:cs typeface="Arial"/>
              </a:rPr>
              <a:t> </a:t>
            </a:r>
            <a:r>
              <a:rPr sz="2150" dirty="0">
                <a:solidFill>
                  <a:srgbClr val="24292E"/>
                </a:solidFill>
                <a:latin typeface="Arial"/>
                <a:cs typeface="Arial"/>
              </a:rPr>
              <a:t>any</a:t>
            </a:r>
            <a:r>
              <a:rPr sz="2150" spc="80" dirty="0">
                <a:solidFill>
                  <a:srgbClr val="24292E"/>
                </a:solidFill>
                <a:latin typeface="Arial"/>
                <a:cs typeface="Arial"/>
              </a:rPr>
              <a:t> </a:t>
            </a:r>
            <a:r>
              <a:rPr sz="2150" dirty="0">
                <a:solidFill>
                  <a:srgbClr val="24292E"/>
                </a:solidFill>
                <a:latin typeface="Arial"/>
                <a:cs typeface="Arial"/>
              </a:rPr>
              <a:t>conceptual</a:t>
            </a:r>
            <a:r>
              <a:rPr sz="2150" spc="80" dirty="0">
                <a:solidFill>
                  <a:srgbClr val="24292E"/>
                </a:solidFill>
                <a:latin typeface="Arial"/>
                <a:cs typeface="Arial"/>
              </a:rPr>
              <a:t> </a:t>
            </a:r>
            <a:r>
              <a:rPr sz="2150" spc="-10" dirty="0">
                <a:solidFill>
                  <a:srgbClr val="24292E"/>
                </a:solidFill>
                <a:latin typeface="Arial"/>
                <a:cs typeface="Arial"/>
              </a:rPr>
              <a:t>muddles.</a:t>
            </a:r>
            <a:endParaRPr sz="2150" dirty="0">
              <a:latin typeface="Arial"/>
              <a:cs typeface="Arial"/>
            </a:endParaRPr>
          </a:p>
          <a:p>
            <a:pPr marL="322580" marR="525780" indent="-310515">
              <a:lnSpc>
                <a:spcPct val="125000"/>
              </a:lnSpc>
              <a:spcBef>
                <a:spcPts val="525"/>
              </a:spcBef>
              <a:buAutoNum type="arabicPeriod"/>
              <a:tabLst>
                <a:tab pos="874394" algn="l"/>
              </a:tabLst>
            </a:pPr>
            <a:r>
              <a:rPr sz="2150" dirty="0">
                <a:solidFill>
                  <a:srgbClr val="24292E"/>
                </a:solidFill>
                <a:latin typeface="Arial"/>
                <a:cs typeface="Arial"/>
              </a:rPr>
              <a:t>Use</a:t>
            </a:r>
            <a:r>
              <a:rPr sz="2150" spc="60" dirty="0">
                <a:solidFill>
                  <a:srgbClr val="24292E"/>
                </a:solidFill>
                <a:latin typeface="Arial"/>
                <a:cs typeface="Arial"/>
              </a:rPr>
              <a:t> </a:t>
            </a:r>
            <a:r>
              <a:rPr sz="2150" dirty="0">
                <a:solidFill>
                  <a:srgbClr val="24292E"/>
                </a:solidFill>
                <a:latin typeface="Arial"/>
                <a:cs typeface="Arial"/>
              </a:rPr>
              <a:t>the</a:t>
            </a:r>
            <a:r>
              <a:rPr sz="2150" spc="60" dirty="0">
                <a:solidFill>
                  <a:srgbClr val="24292E"/>
                </a:solidFill>
                <a:latin typeface="Arial"/>
                <a:cs typeface="Arial"/>
              </a:rPr>
              <a:t> </a:t>
            </a:r>
            <a:r>
              <a:rPr sz="2150" dirty="0">
                <a:solidFill>
                  <a:srgbClr val="24292E"/>
                </a:solidFill>
                <a:latin typeface="Arial"/>
                <a:cs typeface="Arial"/>
              </a:rPr>
              <a:t>core</a:t>
            </a:r>
            <a:r>
              <a:rPr sz="2150" spc="60" dirty="0">
                <a:solidFill>
                  <a:srgbClr val="24292E"/>
                </a:solidFill>
                <a:latin typeface="Arial"/>
                <a:cs typeface="Arial"/>
              </a:rPr>
              <a:t> </a:t>
            </a:r>
            <a:r>
              <a:rPr sz="2150" dirty="0">
                <a:solidFill>
                  <a:srgbClr val="24292E"/>
                </a:solidFill>
                <a:latin typeface="Arial"/>
                <a:cs typeface="Arial"/>
              </a:rPr>
              <a:t>values</a:t>
            </a:r>
            <a:r>
              <a:rPr sz="2150" spc="65" dirty="0">
                <a:solidFill>
                  <a:srgbClr val="24292E"/>
                </a:solidFill>
                <a:latin typeface="Arial"/>
                <a:cs typeface="Arial"/>
              </a:rPr>
              <a:t> </a:t>
            </a:r>
            <a:r>
              <a:rPr sz="2150" dirty="0">
                <a:solidFill>
                  <a:srgbClr val="24292E"/>
                </a:solidFill>
                <a:latin typeface="Arial"/>
                <a:cs typeface="Arial"/>
              </a:rPr>
              <a:t>and</a:t>
            </a:r>
            <a:r>
              <a:rPr sz="2150" spc="60" dirty="0">
                <a:solidFill>
                  <a:srgbClr val="24292E"/>
                </a:solidFill>
                <a:latin typeface="Arial"/>
                <a:cs typeface="Arial"/>
              </a:rPr>
              <a:t> </a:t>
            </a:r>
            <a:r>
              <a:rPr sz="2150" dirty="0">
                <a:solidFill>
                  <a:srgbClr val="24292E"/>
                </a:solidFill>
                <a:latin typeface="Arial"/>
                <a:cs typeface="Arial"/>
              </a:rPr>
              <a:t>the</a:t>
            </a:r>
            <a:r>
              <a:rPr sz="2150" spc="60" dirty="0">
                <a:solidFill>
                  <a:srgbClr val="24292E"/>
                </a:solidFill>
                <a:latin typeface="Arial"/>
                <a:cs typeface="Arial"/>
              </a:rPr>
              <a:t> </a:t>
            </a:r>
            <a:r>
              <a:rPr sz="2150" dirty="0">
                <a:solidFill>
                  <a:srgbClr val="24292E"/>
                </a:solidFill>
                <a:latin typeface="Arial"/>
                <a:cs typeface="Arial"/>
              </a:rPr>
              <a:t>ethical</a:t>
            </a:r>
            <a:r>
              <a:rPr sz="2150" spc="60" dirty="0">
                <a:solidFill>
                  <a:srgbClr val="24292E"/>
                </a:solidFill>
                <a:latin typeface="Arial"/>
                <a:cs typeface="Arial"/>
              </a:rPr>
              <a:t> </a:t>
            </a:r>
            <a:r>
              <a:rPr sz="2150" dirty="0">
                <a:solidFill>
                  <a:srgbClr val="24292E"/>
                </a:solidFill>
                <a:latin typeface="Arial"/>
                <a:cs typeface="Arial"/>
              </a:rPr>
              <a:t>resources</a:t>
            </a:r>
            <a:r>
              <a:rPr sz="2150" spc="60" dirty="0">
                <a:solidFill>
                  <a:srgbClr val="24292E"/>
                </a:solidFill>
                <a:latin typeface="Arial"/>
                <a:cs typeface="Arial"/>
              </a:rPr>
              <a:t> </a:t>
            </a:r>
            <a:r>
              <a:rPr sz="2150" dirty="0">
                <a:solidFill>
                  <a:srgbClr val="24292E"/>
                </a:solidFill>
                <a:latin typeface="Arial"/>
                <a:cs typeface="Arial"/>
              </a:rPr>
              <a:t>of</a:t>
            </a:r>
            <a:r>
              <a:rPr sz="2150" spc="60" dirty="0">
                <a:solidFill>
                  <a:srgbClr val="24292E"/>
                </a:solidFill>
                <a:latin typeface="Arial"/>
                <a:cs typeface="Arial"/>
              </a:rPr>
              <a:t> </a:t>
            </a:r>
            <a:r>
              <a:rPr sz="2150" dirty="0">
                <a:solidFill>
                  <a:srgbClr val="24292E"/>
                </a:solidFill>
                <a:latin typeface="Arial"/>
                <a:cs typeface="Arial"/>
              </a:rPr>
              <a:t>just</a:t>
            </a:r>
            <a:r>
              <a:rPr sz="2150" spc="60" dirty="0">
                <a:solidFill>
                  <a:srgbClr val="24292E"/>
                </a:solidFill>
                <a:latin typeface="Arial"/>
                <a:cs typeface="Arial"/>
              </a:rPr>
              <a:t> </a:t>
            </a:r>
            <a:r>
              <a:rPr sz="2150" dirty="0">
                <a:solidFill>
                  <a:srgbClr val="24292E"/>
                </a:solidFill>
                <a:latin typeface="Arial"/>
                <a:cs typeface="Arial"/>
              </a:rPr>
              <a:t>consequentialism</a:t>
            </a:r>
            <a:r>
              <a:rPr sz="2150" spc="60" dirty="0">
                <a:solidFill>
                  <a:srgbClr val="24292E"/>
                </a:solidFill>
                <a:latin typeface="Arial"/>
                <a:cs typeface="Arial"/>
              </a:rPr>
              <a:t> </a:t>
            </a:r>
            <a:r>
              <a:rPr sz="2150" spc="-25" dirty="0">
                <a:solidFill>
                  <a:srgbClr val="24292E"/>
                </a:solidFill>
                <a:latin typeface="Arial"/>
                <a:cs typeface="Arial"/>
              </a:rPr>
              <a:t>to:</a:t>
            </a:r>
            <a:endParaRPr lang="en-GB" sz="2150" spc="-25" dirty="0">
              <a:solidFill>
                <a:srgbClr val="24292E"/>
              </a:solidFill>
              <a:latin typeface="Arial"/>
              <a:cs typeface="Arial"/>
            </a:endParaRPr>
          </a:p>
          <a:p>
            <a:pPr marL="1269365" marR="525780" lvl="2" indent="-342900">
              <a:lnSpc>
                <a:spcPct val="125000"/>
              </a:lnSpc>
              <a:spcBef>
                <a:spcPts val="525"/>
              </a:spcBef>
              <a:buFont typeface="Arial" panose="020B0604020202020204" pitchFamily="34" charset="0"/>
              <a:buChar char="•"/>
              <a:tabLst>
                <a:tab pos="874394" algn="l"/>
              </a:tabLst>
            </a:pPr>
            <a:r>
              <a:rPr sz="2150" dirty="0">
                <a:solidFill>
                  <a:srgbClr val="24292E"/>
                </a:solidFill>
                <a:latin typeface="Arial"/>
                <a:cs typeface="Arial"/>
              </a:rPr>
              <a:t>Revise</a:t>
            </a:r>
            <a:r>
              <a:rPr sz="2150" spc="65" dirty="0">
                <a:solidFill>
                  <a:srgbClr val="24292E"/>
                </a:solidFill>
                <a:latin typeface="Arial"/>
                <a:cs typeface="Arial"/>
              </a:rPr>
              <a:t> </a:t>
            </a:r>
            <a:r>
              <a:rPr sz="2150" dirty="0">
                <a:solidFill>
                  <a:srgbClr val="24292E"/>
                </a:solidFill>
                <a:latin typeface="Arial"/>
                <a:cs typeface="Arial"/>
              </a:rPr>
              <a:t>existing</a:t>
            </a:r>
            <a:r>
              <a:rPr sz="2150" spc="80" dirty="0">
                <a:solidFill>
                  <a:srgbClr val="24292E"/>
                </a:solidFill>
                <a:latin typeface="Arial"/>
                <a:cs typeface="Arial"/>
              </a:rPr>
              <a:t> </a:t>
            </a:r>
            <a:r>
              <a:rPr sz="2150" dirty="0">
                <a:solidFill>
                  <a:srgbClr val="24292E"/>
                </a:solidFill>
                <a:latin typeface="Arial"/>
                <a:cs typeface="Arial"/>
              </a:rPr>
              <a:t>(but</a:t>
            </a:r>
            <a:r>
              <a:rPr sz="2150" spc="75" dirty="0">
                <a:solidFill>
                  <a:srgbClr val="24292E"/>
                </a:solidFill>
                <a:latin typeface="Arial"/>
                <a:cs typeface="Arial"/>
              </a:rPr>
              <a:t> </a:t>
            </a:r>
            <a:r>
              <a:rPr sz="2150" dirty="0">
                <a:solidFill>
                  <a:srgbClr val="24292E"/>
                </a:solidFill>
                <a:latin typeface="Arial"/>
                <a:cs typeface="Arial"/>
              </a:rPr>
              <a:t>inadequate)</a:t>
            </a:r>
            <a:r>
              <a:rPr sz="2150" spc="80" dirty="0">
                <a:solidFill>
                  <a:srgbClr val="24292E"/>
                </a:solidFill>
                <a:latin typeface="Arial"/>
                <a:cs typeface="Arial"/>
              </a:rPr>
              <a:t> </a:t>
            </a:r>
            <a:r>
              <a:rPr sz="2150" spc="-10" dirty="0">
                <a:solidFill>
                  <a:srgbClr val="24292E"/>
                </a:solidFill>
                <a:latin typeface="Arial"/>
                <a:cs typeface="Arial"/>
              </a:rPr>
              <a:t>policies</a:t>
            </a:r>
            <a:endParaRPr sz="2150" dirty="0">
              <a:latin typeface="Arial"/>
              <a:cs typeface="Arial"/>
            </a:endParaRPr>
          </a:p>
          <a:p>
            <a:pPr marL="1217294" indent="-342900">
              <a:lnSpc>
                <a:spcPct val="100000"/>
              </a:lnSpc>
              <a:spcBef>
                <a:spcPts val="1170"/>
              </a:spcBef>
              <a:buFont typeface="Arial" panose="020B0604020202020204" pitchFamily="34" charset="0"/>
              <a:buChar char="•"/>
            </a:pPr>
            <a:r>
              <a:rPr sz="2150" dirty="0">
                <a:solidFill>
                  <a:srgbClr val="24292E"/>
                </a:solidFill>
                <a:latin typeface="Arial"/>
                <a:cs typeface="Arial"/>
              </a:rPr>
              <a:t>Create</a:t>
            </a:r>
            <a:r>
              <a:rPr sz="2150" spc="60" dirty="0">
                <a:solidFill>
                  <a:srgbClr val="24292E"/>
                </a:solidFill>
                <a:latin typeface="Arial"/>
                <a:cs typeface="Arial"/>
              </a:rPr>
              <a:t> </a:t>
            </a:r>
            <a:r>
              <a:rPr sz="2150" dirty="0">
                <a:solidFill>
                  <a:srgbClr val="24292E"/>
                </a:solidFill>
                <a:latin typeface="Arial"/>
                <a:cs typeface="Arial"/>
              </a:rPr>
              <a:t>new</a:t>
            </a:r>
            <a:r>
              <a:rPr sz="2150" spc="60" dirty="0">
                <a:solidFill>
                  <a:srgbClr val="24292E"/>
                </a:solidFill>
                <a:latin typeface="Arial"/>
                <a:cs typeface="Arial"/>
              </a:rPr>
              <a:t> </a:t>
            </a:r>
            <a:r>
              <a:rPr sz="2150" dirty="0">
                <a:solidFill>
                  <a:srgbClr val="24292E"/>
                </a:solidFill>
                <a:latin typeface="Arial"/>
                <a:cs typeface="Arial"/>
              </a:rPr>
              <a:t>policies</a:t>
            </a:r>
            <a:r>
              <a:rPr sz="2150" spc="55" dirty="0">
                <a:solidFill>
                  <a:srgbClr val="24292E"/>
                </a:solidFill>
                <a:latin typeface="Arial"/>
                <a:cs typeface="Arial"/>
              </a:rPr>
              <a:t> </a:t>
            </a:r>
            <a:r>
              <a:rPr sz="2150" dirty="0">
                <a:solidFill>
                  <a:srgbClr val="24292E"/>
                </a:solidFill>
                <a:latin typeface="Arial"/>
                <a:cs typeface="Arial"/>
              </a:rPr>
              <a:t>that</a:t>
            </a:r>
            <a:r>
              <a:rPr sz="2150" spc="60" dirty="0">
                <a:solidFill>
                  <a:srgbClr val="24292E"/>
                </a:solidFill>
                <a:latin typeface="Arial"/>
                <a:cs typeface="Arial"/>
              </a:rPr>
              <a:t> </a:t>
            </a:r>
            <a:r>
              <a:rPr sz="2150" dirty="0">
                <a:solidFill>
                  <a:srgbClr val="24292E"/>
                </a:solidFill>
                <a:latin typeface="Arial"/>
                <a:cs typeface="Arial"/>
              </a:rPr>
              <a:t>justly</a:t>
            </a:r>
            <a:r>
              <a:rPr sz="2150" spc="60" dirty="0">
                <a:solidFill>
                  <a:srgbClr val="24292E"/>
                </a:solidFill>
                <a:latin typeface="Arial"/>
                <a:cs typeface="Arial"/>
              </a:rPr>
              <a:t> </a:t>
            </a:r>
            <a:r>
              <a:rPr sz="2150" dirty="0">
                <a:solidFill>
                  <a:srgbClr val="24292E"/>
                </a:solidFill>
                <a:latin typeface="Arial"/>
                <a:cs typeface="Arial"/>
              </a:rPr>
              <a:t>eliminate</a:t>
            </a:r>
            <a:r>
              <a:rPr sz="2150" spc="60" dirty="0">
                <a:solidFill>
                  <a:srgbClr val="24292E"/>
                </a:solidFill>
                <a:latin typeface="Arial"/>
                <a:cs typeface="Arial"/>
              </a:rPr>
              <a:t> </a:t>
            </a:r>
            <a:r>
              <a:rPr sz="2150" dirty="0">
                <a:solidFill>
                  <a:srgbClr val="24292E"/>
                </a:solidFill>
                <a:latin typeface="Arial"/>
                <a:cs typeface="Arial"/>
              </a:rPr>
              <a:t>the</a:t>
            </a:r>
            <a:r>
              <a:rPr sz="2150" spc="55" dirty="0">
                <a:solidFill>
                  <a:srgbClr val="24292E"/>
                </a:solidFill>
                <a:latin typeface="Arial"/>
                <a:cs typeface="Arial"/>
              </a:rPr>
              <a:t> </a:t>
            </a:r>
            <a:r>
              <a:rPr sz="2150" spc="-10" dirty="0">
                <a:solidFill>
                  <a:srgbClr val="24292E"/>
                </a:solidFill>
                <a:latin typeface="Arial"/>
                <a:cs typeface="Arial"/>
              </a:rPr>
              <a:t>vacuum</a:t>
            </a:r>
            <a:endParaRPr sz="2150" dirty="0">
              <a:latin typeface="Arial"/>
              <a:cs typeface="Arial"/>
            </a:endParaRPr>
          </a:p>
          <a:p>
            <a:pPr marL="664845" indent="-342900">
              <a:lnSpc>
                <a:spcPct val="100000"/>
              </a:lnSpc>
              <a:spcBef>
                <a:spcPts val="1845"/>
              </a:spcBef>
              <a:buFont typeface="Arial" panose="020B0604020202020204" pitchFamily="34" charset="0"/>
              <a:buChar char="•"/>
            </a:pPr>
            <a:r>
              <a:rPr sz="2150" b="1" spc="-10" dirty="0">
                <a:solidFill>
                  <a:srgbClr val="24292E"/>
                </a:solidFill>
                <a:latin typeface="Arial"/>
                <a:cs typeface="Arial"/>
              </a:rPr>
              <a:t>Note</a:t>
            </a:r>
            <a:r>
              <a:rPr sz="2150" spc="-10" dirty="0">
                <a:solidFill>
                  <a:srgbClr val="24292E"/>
                </a:solidFill>
                <a:latin typeface="Arial"/>
                <a:cs typeface="Arial"/>
              </a:rPr>
              <a:t>:</a:t>
            </a:r>
            <a:endParaRPr sz="2150" dirty="0">
              <a:latin typeface="Arial"/>
              <a:cs typeface="Arial"/>
            </a:endParaRPr>
          </a:p>
          <a:p>
            <a:pPr marL="1217294" indent="-342900">
              <a:lnSpc>
                <a:spcPct val="100000"/>
              </a:lnSpc>
              <a:spcBef>
                <a:spcPts val="645"/>
              </a:spcBef>
              <a:buFont typeface="Arial" panose="020B0604020202020204" pitchFamily="34" charset="0"/>
              <a:buChar char="•"/>
            </a:pPr>
            <a:r>
              <a:rPr sz="2150" dirty="0">
                <a:solidFill>
                  <a:srgbClr val="24292E"/>
                </a:solidFill>
                <a:latin typeface="Arial"/>
                <a:cs typeface="Arial"/>
              </a:rPr>
              <a:t>The</a:t>
            </a:r>
            <a:r>
              <a:rPr sz="2150" spc="55" dirty="0">
                <a:solidFill>
                  <a:srgbClr val="24292E"/>
                </a:solidFill>
                <a:latin typeface="Arial"/>
                <a:cs typeface="Arial"/>
              </a:rPr>
              <a:t> </a:t>
            </a:r>
            <a:r>
              <a:rPr sz="2150" dirty="0">
                <a:solidFill>
                  <a:srgbClr val="24292E"/>
                </a:solidFill>
                <a:latin typeface="Arial"/>
                <a:cs typeface="Arial"/>
              </a:rPr>
              <a:t>original</a:t>
            </a:r>
            <a:r>
              <a:rPr sz="2150" spc="70" dirty="0">
                <a:solidFill>
                  <a:srgbClr val="24292E"/>
                </a:solidFill>
                <a:latin typeface="Arial"/>
                <a:cs typeface="Arial"/>
              </a:rPr>
              <a:t> </a:t>
            </a:r>
            <a:r>
              <a:rPr sz="2150" dirty="0">
                <a:solidFill>
                  <a:srgbClr val="24292E"/>
                </a:solidFill>
                <a:latin typeface="Arial"/>
                <a:cs typeface="Arial"/>
              </a:rPr>
              <a:t>context</a:t>
            </a:r>
            <a:r>
              <a:rPr sz="2150" spc="65" dirty="0">
                <a:solidFill>
                  <a:srgbClr val="24292E"/>
                </a:solidFill>
                <a:latin typeface="Arial"/>
                <a:cs typeface="Arial"/>
              </a:rPr>
              <a:t> </a:t>
            </a:r>
            <a:r>
              <a:rPr sz="2150" dirty="0">
                <a:solidFill>
                  <a:srgbClr val="24292E"/>
                </a:solidFill>
                <a:latin typeface="Arial"/>
                <a:cs typeface="Arial"/>
              </a:rPr>
              <a:t>was</a:t>
            </a:r>
            <a:r>
              <a:rPr sz="2150" spc="65" dirty="0">
                <a:solidFill>
                  <a:srgbClr val="24292E"/>
                </a:solidFill>
                <a:latin typeface="Arial"/>
                <a:cs typeface="Arial"/>
              </a:rPr>
              <a:t> </a:t>
            </a:r>
            <a:r>
              <a:rPr sz="2150" dirty="0">
                <a:solidFill>
                  <a:srgbClr val="24292E"/>
                </a:solidFill>
                <a:latin typeface="Arial"/>
                <a:cs typeface="Arial"/>
              </a:rPr>
              <a:t>the</a:t>
            </a:r>
            <a:r>
              <a:rPr sz="2150" spc="70" dirty="0">
                <a:solidFill>
                  <a:srgbClr val="24292E"/>
                </a:solidFill>
                <a:latin typeface="Arial"/>
                <a:cs typeface="Arial"/>
              </a:rPr>
              <a:t> </a:t>
            </a:r>
            <a:r>
              <a:rPr sz="2150" dirty="0">
                <a:solidFill>
                  <a:srgbClr val="24292E"/>
                </a:solidFill>
                <a:latin typeface="Arial"/>
                <a:cs typeface="Arial"/>
              </a:rPr>
              <a:t>proliferation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medical</a:t>
            </a:r>
            <a:r>
              <a:rPr sz="2150" spc="70" dirty="0">
                <a:solidFill>
                  <a:srgbClr val="24292E"/>
                </a:solidFill>
                <a:latin typeface="Arial"/>
                <a:cs typeface="Arial"/>
              </a:rPr>
              <a:t> </a:t>
            </a:r>
            <a:r>
              <a:rPr sz="2150" dirty="0">
                <a:solidFill>
                  <a:srgbClr val="24292E"/>
                </a:solidFill>
                <a:latin typeface="Arial"/>
                <a:cs typeface="Arial"/>
              </a:rPr>
              <a:t>information</a:t>
            </a:r>
            <a:r>
              <a:rPr sz="2150" spc="65" dirty="0">
                <a:solidFill>
                  <a:srgbClr val="24292E"/>
                </a:solidFill>
                <a:latin typeface="Arial"/>
                <a:cs typeface="Arial"/>
              </a:rPr>
              <a:t> </a:t>
            </a:r>
            <a:r>
              <a:rPr sz="2150" spc="-10" dirty="0">
                <a:solidFill>
                  <a:srgbClr val="24292E"/>
                </a:solidFill>
                <a:latin typeface="Arial"/>
                <a:cs typeface="Arial"/>
              </a:rPr>
              <a:t>systems?</a:t>
            </a:r>
            <a:endParaRPr sz="2150" dirty="0">
              <a:latin typeface="Arial"/>
              <a:cs typeface="Arial"/>
            </a:endParaRPr>
          </a:p>
          <a:p>
            <a:pPr marL="1217294" indent="-342900">
              <a:lnSpc>
                <a:spcPct val="100000"/>
              </a:lnSpc>
              <a:spcBef>
                <a:spcPts val="1245"/>
              </a:spcBef>
              <a:buFont typeface="Arial" panose="020B0604020202020204" pitchFamily="34" charset="0"/>
              <a:buChar char="•"/>
            </a:pPr>
            <a:r>
              <a:rPr sz="2150" dirty="0">
                <a:solidFill>
                  <a:srgbClr val="24292E"/>
                </a:solidFill>
                <a:latin typeface="Arial"/>
                <a:cs typeface="Arial"/>
              </a:rPr>
              <a:t>Can</a:t>
            </a:r>
            <a:r>
              <a:rPr sz="2150" spc="25" dirty="0">
                <a:solidFill>
                  <a:srgbClr val="24292E"/>
                </a:solidFill>
                <a:latin typeface="Arial"/>
                <a:cs typeface="Arial"/>
              </a:rPr>
              <a:t> </a:t>
            </a:r>
            <a:r>
              <a:rPr sz="2150" dirty="0">
                <a:solidFill>
                  <a:srgbClr val="24292E"/>
                </a:solidFill>
                <a:latin typeface="Arial"/>
                <a:cs typeface="Arial"/>
              </a:rPr>
              <a:t>this</a:t>
            </a:r>
            <a:r>
              <a:rPr sz="2150" spc="40" dirty="0">
                <a:solidFill>
                  <a:srgbClr val="24292E"/>
                </a:solidFill>
                <a:latin typeface="Arial"/>
                <a:cs typeface="Arial"/>
              </a:rPr>
              <a:t> </a:t>
            </a:r>
            <a:r>
              <a:rPr sz="2150" dirty="0">
                <a:solidFill>
                  <a:srgbClr val="24292E"/>
                </a:solidFill>
                <a:latin typeface="Arial"/>
                <a:cs typeface="Arial"/>
              </a:rPr>
              <a:t>still</a:t>
            </a:r>
            <a:r>
              <a:rPr sz="2150" spc="35" dirty="0">
                <a:solidFill>
                  <a:srgbClr val="24292E"/>
                </a:solidFill>
                <a:latin typeface="Arial"/>
                <a:cs typeface="Arial"/>
              </a:rPr>
              <a:t> </a:t>
            </a:r>
            <a:r>
              <a:rPr sz="2150" dirty="0">
                <a:solidFill>
                  <a:srgbClr val="24292E"/>
                </a:solidFill>
                <a:latin typeface="Arial"/>
                <a:cs typeface="Arial"/>
              </a:rPr>
              <a:t>be</a:t>
            </a:r>
            <a:r>
              <a:rPr sz="2150" spc="40" dirty="0">
                <a:solidFill>
                  <a:srgbClr val="24292E"/>
                </a:solidFill>
                <a:latin typeface="Arial"/>
                <a:cs typeface="Arial"/>
              </a:rPr>
              <a:t> </a:t>
            </a:r>
            <a:r>
              <a:rPr sz="2150" spc="-10" dirty="0">
                <a:solidFill>
                  <a:srgbClr val="24292E"/>
                </a:solidFill>
                <a:latin typeface="Arial"/>
                <a:cs typeface="Arial"/>
              </a:rPr>
              <a:t>applied?</a:t>
            </a:r>
            <a:endParaRPr sz="2150" dirty="0">
              <a:latin typeface="Arial"/>
              <a:cs typeface="Arial"/>
            </a:endParaRPr>
          </a:p>
        </p:txBody>
      </p:sp>
    </p:spTree>
    <p:extLst>
      <p:ext uri="{BB962C8B-B14F-4D97-AF65-F5344CB8AC3E}">
        <p14:creationId xmlns:p14="http://schemas.microsoft.com/office/powerpoint/2010/main" val="387751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72F2E-DB12-08B0-1FE8-B6BB103710C4}"/>
              </a:ext>
            </a:extLst>
          </p:cNvPr>
          <p:cNvSpPr>
            <a:spLocks noGrp="1"/>
          </p:cNvSpPr>
          <p:nvPr>
            <p:ph type="title"/>
          </p:nvPr>
        </p:nvSpPr>
        <p:spPr>
          <a:xfrm>
            <a:off x="1449324" y="679451"/>
            <a:ext cx="10812526" cy="819150"/>
          </a:xfrm>
        </p:spPr>
        <p:txBody>
          <a:bodyPr>
            <a:normAutofit fontScale="90000"/>
          </a:bodyPr>
          <a:lstStyle/>
          <a:p>
            <a:r>
              <a:rPr lang="en-US" dirty="0"/>
              <a:t>How we define Ethics </a:t>
            </a:r>
            <a:endParaRPr lang="en-GB" dirty="0"/>
          </a:p>
        </p:txBody>
      </p:sp>
      <p:sp>
        <p:nvSpPr>
          <p:cNvPr id="3" name="Content Placeholder 2">
            <a:extLst>
              <a:ext uri="{FF2B5EF4-FFF2-40B4-BE49-F238E27FC236}">
                <a16:creationId xmlns:a16="http://schemas.microsoft.com/office/drawing/2014/main" id="{1C9EB78F-BD00-4239-149B-AB95F53B5156}"/>
              </a:ext>
            </a:extLst>
          </p:cNvPr>
          <p:cNvSpPr>
            <a:spLocks noGrp="1"/>
          </p:cNvSpPr>
          <p:nvPr>
            <p:ph idx="1"/>
          </p:nvPr>
        </p:nvSpPr>
        <p:spPr>
          <a:xfrm>
            <a:off x="1449324" y="1574800"/>
            <a:ext cx="10742676" cy="4603749"/>
          </a:xfrm>
        </p:spPr>
        <p:txBody>
          <a:bodyPr/>
          <a:lstStyle/>
          <a:p>
            <a:r>
              <a:rPr lang="en-US" dirty="0"/>
              <a:t>A system of moral principles (moral philosophy).	</a:t>
            </a:r>
          </a:p>
          <a:p>
            <a:pPr lvl="1"/>
            <a:r>
              <a:rPr lang="en-US" dirty="0"/>
              <a:t>Systemitising, defending, and recommending concepts of right and wrong behaviour – How we live our lives. </a:t>
            </a:r>
          </a:p>
          <a:p>
            <a:pPr lvl="1"/>
            <a:r>
              <a:rPr lang="en-US" dirty="0"/>
              <a:t>What is good for both the individual and for society.</a:t>
            </a:r>
          </a:p>
          <a:p>
            <a:pPr lvl="1"/>
            <a:r>
              <a:rPr lang="en-US" dirty="0"/>
              <a:t>Derived from the Greek word </a:t>
            </a:r>
            <a:r>
              <a:rPr lang="en-US" i="1" dirty="0"/>
              <a:t>ethos</a:t>
            </a:r>
          </a:p>
          <a:p>
            <a:pPr lvl="2"/>
            <a:r>
              <a:rPr lang="en-US" dirty="0"/>
              <a:t>Customs, habit, character or disposition.</a:t>
            </a:r>
          </a:p>
          <a:p>
            <a:pPr marL="548640" lvl="2" indent="0">
              <a:buNone/>
            </a:pPr>
            <a:endParaRPr lang="en-US" dirty="0"/>
          </a:p>
          <a:p>
            <a:r>
              <a:rPr lang="en-US" dirty="0"/>
              <a:t>Ethics deals with issues such as:</a:t>
            </a:r>
          </a:p>
          <a:p>
            <a:pPr lvl="2"/>
            <a:r>
              <a:rPr lang="en-US" dirty="0"/>
              <a:t>Our rights and responsibilities</a:t>
            </a:r>
          </a:p>
          <a:p>
            <a:pPr lvl="2"/>
            <a:r>
              <a:rPr lang="en-US" dirty="0"/>
              <a:t>Moral decisions – what is the right and wrong thing to do?</a:t>
            </a:r>
          </a:p>
          <a:p>
            <a:pPr lvl="2"/>
            <a:r>
              <a:rPr lang="en-US" dirty="0"/>
              <a:t>How we live a good life</a:t>
            </a:r>
          </a:p>
          <a:p>
            <a:pPr lvl="2"/>
            <a:r>
              <a:rPr lang="en-US" dirty="0"/>
              <a:t>The language of right and wrong</a:t>
            </a:r>
          </a:p>
          <a:p>
            <a:pPr lvl="1"/>
            <a:endParaRPr lang="en-US" dirty="0"/>
          </a:p>
          <a:p>
            <a:pPr lvl="1"/>
            <a:endParaRPr lang="en-GB" dirty="0"/>
          </a:p>
        </p:txBody>
      </p:sp>
    </p:spTree>
    <p:extLst>
      <p:ext uri="{BB962C8B-B14F-4D97-AF65-F5344CB8AC3E}">
        <p14:creationId xmlns:p14="http://schemas.microsoft.com/office/powerpoint/2010/main" val="195755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EEE8592-77AD-CA83-7E7F-B7615B3F237B}"/>
              </a:ext>
            </a:extLst>
          </p:cNvPr>
          <p:cNvSpPr txBox="1">
            <a:spLocks/>
          </p:cNvSpPr>
          <p:nvPr/>
        </p:nvSpPr>
        <p:spPr>
          <a:xfrm>
            <a:off x="735012" y="1107439"/>
            <a:ext cx="7697788"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25"/>
              <a:t> </a:t>
            </a:r>
            <a:r>
              <a:rPr lang="en-GB"/>
              <a:t>Ethics</a:t>
            </a:r>
            <a:r>
              <a:rPr lang="en-GB" spc="-25"/>
              <a:t> </a:t>
            </a:r>
            <a:r>
              <a:rPr lang="en-GB" spc="-10"/>
              <a:t>(cont.)</a:t>
            </a:r>
            <a:endParaRPr lang="en-GB" spc="-10" dirty="0"/>
          </a:p>
        </p:txBody>
      </p:sp>
      <p:graphicFrame>
        <p:nvGraphicFramePr>
          <p:cNvPr id="17" name="object 9">
            <a:extLst>
              <a:ext uri="{FF2B5EF4-FFF2-40B4-BE49-F238E27FC236}">
                <a16:creationId xmlns:a16="http://schemas.microsoft.com/office/drawing/2014/main" id="{BB8F9C96-8F67-6E3B-0640-A8405C832EAC}"/>
              </a:ext>
            </a:extLst>
          </p:cNvPr>
          <p:cNvGraphicFramePr/>
          <p:nvPr/>
        </p:nvGraphicFramePr>
        <p:xfrm>
          <a:off x="735011" y="1814195"/>
          <a:ext cx="10913649" cy="3494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0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627169A-D56F-96B8-A024-0FFA09B18B9E}"/>
              </a:ext>
            </a:extLst>
          </p:cNvPr>
          <p:cNvSpPr txBox="1">
            <a:spLocks/>
          </p:cNvSpPr>
          <p:nvPr/>
        </p:nvSpPr>
        <p:spPr>
          <a:xfrm>
            <a:off x="735012" y="964588"/>
            <a:ext cx="8495030" cy="1032486"/>
          </a:xfrm>
          <a:prstGeom prst="rect">
            <a:avLst/>
          </a:prstGeom>
        </p:spPr>
        <p:txBody>
          <a:bodyPr vert="horz" wrap="square" lIns="0" tIns="264136"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Computer</a:t>
            </a:r>
            <a:r>
              <a:rPr lang="en-GB" spc="-25"/>
              <a:t> </a:t>
            </a:r>
            <a:r>
              <a:rPr lang="en-GB"/>
              <a:t>Ethics</a:t>
            </a:r>
            <a:r>
              <a:rPr lang="en-GB" spc="-25"/>
              <a:t> </a:t>
            </a:r>
            <a:r>
              <a:rPr lang="en-GB" spc="-10"/>
              <a:t>(cont.)</a:t>
            </a:r>
            <a:endParaRPr lang="en-GB" spc="-10" dirty="0"/>
          </a:p>
        </p:txBody>
      </p:sp>
      <p:graphicFrame>
        <p:nvGraphicFramePr>
          <p:cNvPr id="19" name="object 8">
            <a:extLst>
              <a:ext uri="{FF2B5EF4-FFF2-40B4-BE49-F238E27FC236}">
                <a16:creationId xmlns:a16="http://schemas.microsoft.com/office/drawing/2014/main" id="{3528B34E-CCD3-F993-7F5E-446D5C5E4E36}"/>
              </a:ext>
            </a:extLst>
          </p:cNvPr>
          <p:cNvGraphicFramePr/>
          <p:nvPr/>
        </p:nvGraphicFramePr>
        <p:xfrm>
          <a:off x="735012" y="2276157"/>
          <a:ext cx="9881870" cy="3288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156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1D0311A-652B-FD0B-3BDA-C9FAD76AB5C4}"/>
              </a:ext>
            </a:extLst>
          </p:cNvPr>
          <p:cNvSpPr txBox="1">
            <a:spLocks/>
          </p:cNvSpPr>
          <p:nvPr/>
        </p:nvSpPr>
        <p:spPr>
          <a:xfrm>
            <a:off x="735012" y="1836102"/>
            <a:ext cx="3975100" cy="390525"/>
          </a:xfrm>
          <a:prstGeom prst="rect">
            <a:avLst/>
          </a:prstGeom>
        </p:spPr>
        <p:txBody>
          <a:bodyPr vert="horz" wrap="square" lIns="0" tIns="114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90"/>
              </a:spcBef>
            </a:pPr>
            <a:r>
              <a:rPr lang="en-GB" sz="2400">
                <a:solidFill>
                  <a:srgbClr val="24292E"/>
                </a:solidFill>
              </a:rPr>
              <a:t>Example</a:t>
            </a:r>
            <a:r>
              <a:rPr lang="en-GB" sz="2400" spc="-90">
                <a:solidFill>
                  <a:srgbClr val="24292E"/>
                </a:solidFill>
              </a:rPr>
              <a:t> </a:t>
            </a:r>
            <a:r>
              <a:rPr lang="en-GB" sz="2400">
                <a:solidFill>
                  <a:srgbClr val="24292E"/>
                </a:solidFill>
              </a:rPr>
              <a:t>Codes</a:t>
            </a:r>
            <a:r>
              <a:rPr lang="en-GB" sz="2400" spc="-90">
                <a:solidFill>
                  <a:srgbClr val="24292E"/>
                </a:solidFill>
              </a:rPr>
              <a:t> </a:t>
            </a:r>
            <a:r>
              <a:rPr lang="en-GB" sz="2400">
                <a:solidFill>
                  <a:srgbClr val="24292E"/>
                </a:solidFill>
              </a:rPr>
              <a:t>of</a:t>
            </a:r>
            <a:r>
              <a:rPr lang="en-GB" sz="2400" spc="-85">
                <a:solidFill>
                  <a:srgbClr val="24292E"/>
                </a:solidFill>
              </a:rPr>
              <a:t> </a:t>
            </a:r>
            <a:r>
              <a:rPr lang="en-GB" sz="2400" spc="-10">
                <a:solidFill>
                  <a:srgbClr val="24292E"/>
                </a:solidFill>
              </a:rPr>
              <a:t>Conduct</a:t>
            </a:r>
            <a:endParaRPr lang="en-GB" sz="2400" dirty="0"/>
          </a:p>
        </p:txBody>
      </p:sp>
      <p:sp>
        <p:nvSpPr>
          <p:cNvPr id="3" name="object 9">
            <a:extLst>
              <a:ext uri="{FF2B5EF4-FFF2-40B4-BE49-F238E27FC236}">
                <a16:creationId xmlns:a16="http://schemas.microsoft.com/office/drawing/2014/main" id="{74A7B9A6-C0B8-2AFF-2011-60BBD60E3216}"/>
              </a:ext>
            </a:extLst>
          </p:cNvPr>
          <p:cNvSpPr txBox="1"/>
          <p:nvPr/>
        </p:nvSpPr>
        <p:spPr>
          <a:xfrm>
            <a:off x="1287463" y="2319020"/>
            <a:ext cx="9906208" cy="3499484"/>
          </a:xfrm>
          <a:prstGeom prst="rect">
            <a:avLst/>
          </a:prstGeom>
        </p:spPr>
        <p:txBody>
          <a:bodyPr vert="horz" wrap="square" lIns="0" tIns="12065" rIns="0" bIns="0" rtlCol="0">
            <a:spAutoFit/>
          </a:bodyPr>
          <a:lstStyle/>
          <a:p>
            <a:pPr marL="564515" marR="2545080" indent="-552450">
              <a:lnSpc>
                <a:spcPct val="125000"/>
              </a:lnSpc>
              <a:spcBef>
                <a:spcPts val="95"/>
              </a:spcBef>
              <a:buFont typeface="Arial" panose="020B0604020202020204" pitchFamily="34" charset="0"/>
              <a:buChar char="•"/>
            </a:pPr>
            <a:r>
              <a:rPr sz="2150" b="1" dirty="0">
                <a:solidFill>
                  <a:srgbClr val="0366D5"/>
                </a:solidFill>
                <a:latin typeface="Arial"/>
                <a:cs typeface="Arial"/>
                <a:hlinkClick r:id="rId2"/>
              </a:rPr>
              <a:t>IEEE/ACM</a:t>
            </a:r>
            <a:r>
              <a:rPr sz="2150" b="1" spc="85" dirty="0">
                <a:solidFill>
                  <a:srgbClr val="0366D5"/>
                </a:solidFill>
                <a:latin typeface="Arial"/>
                <a:cs typeface="Arial"/>
              </a:rPr>
              <a:t> </a:t>
            </a:r>
            <a:r>
              <a:rPr sz="2150" dirty="0">
                <a:solidFill>
                  <a:srgbClr val="24292E"/>
                </a:solidFill>
                <a:latin typeface="Arial"/>
                <a:cs typeface="Arial"/>
              </a:rPr>
              <a:t>(</a:t>
            </a:r>
            <a:r>
              <a:rPr lang="en-GB" sz="2150" dirty="0">
                <a:solidFill>
                  <a:srgbClr val="24292E"/>
                </a:solidFill>
                <a:latin typeface="Arial"/>
                <a:cs typeface="Arial"/>
              </a:rPr>
              <a:t>Institute of Electronic and Electrical</a:t>
            </a:r>
          </a:p>
          <a:p>
            <a:pPr marL="1021715" marR="2545080" lvl="1" indent="-552450">
              <a:lnSpc>
                <a:spcPct val="125000"/>
              </a:lnSpc>
              <a:spcBef>
                <a:spcPts val="95"/>
              </a:spcBef>
              <a:buFont typeface="Arial" panose="020B0604020202020204" pitchFamily="34" charset="0"/>
              <a:buChar char="•"/>
            </a:pPr>
            <a:r>
              <a:rPr lang="en-GB" sz="2150" dirty="0">
                <a:solidFill>
                  <a:srgbClr val="24292E"/>
                </a:solidFill>
                <a:latin typeface="Arial"/>
                <a:cs typeface="Arial"/>
              </a:rPr>
              <a:t> Engineers/ Association for Computing Machinery - </a:t>
            </a:r>
            <a:r>
              <a:rPr sz="2150" dirty="0">
                <a:solidFill>
                  <a:srgbClr val="24292E"/>
                </a:solidFill>
                <a:latin typeface="Arial"/>
                <a:cs typeface="Arial"/>
              </a:rPr>
              <a:t>big</a:t>
            </a:r>
            <a:r>
              <a:rPr sz="2150" spc="85" dirty="0">
                <a:solidFill>
                  <a:srgbClr val="24292E"/>
                </a:solidFill>
                <a:latin typeface="Arial"/>
                <a:cs typeface="Arial"/>
              </a:rPr>
              <a:t> </a:t>
            </a:r>
            <a:r>
              <a:rPr sz="2150" dirty="0">
                <a:solidFill>
                  <a:srgbClr val="24292E"/>
                </a:solidFill>
                <a:latin typeface="Arial"/>
                <a:cs typeface="Arial"/>
              </a:rPr>
              <a:t>computing</a:t>
            </a:r>
            <a:r>
              <a:rPr sz="2150" spc="85" dirty="0">
                <a:solidFill>
                  <a:srgbClr val="24292E"/>
                </a:solidFill>
                <a:latin typeface="Arial"/>
                <a:cs typeface="Arial"/>
              </a:rPr>
              <a:t> </a:t>
            </a:r>
            <a:r>
              <a:rPr sz="2150" dirty="0">
                <a:solidFill>
                  <a:srgbClr val="24292E"/>
                </a:solidFill>
                <a:latin typeface="Arial"/>
                <a:cs typeface="Arial"/>
              </a:rPr>
              <a:t>societies</a:t>
            </a:r>
            <a:r>
              <a:rPr lang="en-GB" sz="2150" dirty="0">
                <a:solidFill>
                  <a:srgbClr val="24292E"/>
                </a:solidFill>
                <a:latin typeface="Arial"/>
                <a:cs typeface="Arial"/>
              </a:rPr>
              <a:t>!</a:t>
            </a:r>
            <a:r>
              <a:rPr sz="2150" dirty="0">
                <a:solidFill>
                  <a:srgbClr val="24292E"/>
                </a:solidFill>
                <a:latin typeface="Arial"/>
                <a:cs typeface="Arial"/>
              </a:rPr>
              <a:t>)</a:t>
            </a:r>
            <a:r>
              <a:rPr sz="2150" spc="85" dirty="0">
                <a:solidFill>
                  <a:srgbClr val="24292E"/>
                </a:solidFill>
                <a:latin typeface="Arial"/>
                <a:cs typeface="Arial"/>
              </a:rPr>
              <a:t> </a:t>
            </a:r>
            <a:r>
              <a:rPr sz="2150" dirty="0">
                <a:solidFill>
                  <a:srgbClr val="24292E"/>
                </a:solidFill>
                <a:latin typeface="Arial"/>
                <a:cs typeface="Arial"/>
              </a:rPr>
              <a:t>defined</a:t>
            </a:r>
            <a:r>
              <a:rPr sz="2150" spc="85" dirty="0">
                <a:solidFill>
                  <a:srgbClr val="24292E"/>
                </a:solidFill>
                <a:latin typeface="Arial"/>
                <a:cs typeface="Arial"/>
              </a:rPr>
              <a:t> </a:t>
            </a:r>
            <a:r>
              <a:rPr sz="2150" spc="-10" dirty="0">
                <a:solidFill>
                  <a:srgbClr val="24292E"/>
                </a:solidFill>
                <a:latin typeface="Arial"/>
                <a:cs typeface="Arial"/>
              </a:rPr>
              <a:t>standards</a:t>
            </a:r>
            <a:endParaRPr lang="en-GB" sz="2150" spc="-10" dirty="0">
              <a:solidFill>
                <a:srgbClr val="24292E"/>
              </a:solidFill>
              <a:latin typeface="Arial"/>
              <a:cs typeface="Arial"/>
            </a:endParaRPr>
          </a:p>
          <a:p>
            <a:pPr marL="1021715" marR="2545080" lvl="1" indent="-552450">
              <a:lnSpc>
                <a:spcPct val="125000"/>
              </a:lnSpc>
              <a:spcBef>
                <a:spcPts val="9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hlinkClick r:id="rId3"/>
              </a:rPr>
              <a:t>Gotterbarn</a:t>
            </a:r>
            <a:r>
              <a:rPr sz="2150" spc="45" dirty="0">
                <a:solidFill>
                  <a:srgbClr val="24292E"/>
                </a:solidFill>
                <a:latin typeface="Arial"/>
                <a:cs typeface="Arial"/>
              </a:rPr>
              <a:t> </a:t>
            </a:r>
            <a:r>
              <a:rPr sz="2150" dirty="0">
                <a:solidFill>
                  <a:srgbClr val="24292E"/>
                </a:solidFill>
                <a:latin typeface="Arial"/>
                <a:cs typeface="Arial"/>
              </a:rPr>
              <a:t>was</a:t>
            </a:r>
            <a:r>
              <a:rPr sz="2150" spc="50" dirty="0">
                <a:solidFill>
                  <a:srgbClr val="24292E"/>
                </a:solidFill>
                <a:latin typeface="Arial"/>
                <a:cs typeface="Arial"/>
              </a:rPr>
              <a:t> </a:t>
            </a:r>
            <a:r>
              <a:rPr sz="2150" dirty="0">
                <a:solidFill>
                  <a:srgbClr val="24292E"/>
                </a:solidFill>
                <a:latin typeface="Arial"/>
                <a:cs typeface="Arial"/>
              </a:rPr>
              <a:t>part</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both</a:t>
            </a:r>
            <a:r>
              <a:rPr sz="2150" spc="55" dirty="0">
                <a:solidFill>
                  <a:srgbClr val="24292E"/>
                </a:solidFill>
                <a:latin typeface="Arial"/>
                <a:cs typeface="Arial"/>
              </a:rPr>
              <a:t> </a:t>
            </a:r>
            <a:r>
              <a:rPr sz="2150" spc="-10" dirty="0">
                <a:solidFill>
                  <a:srgbClr val="24292E"/>
                </a:solidFill>
                <a:latin typeface="Arial"/>
                <a:cs typeface="Arial"/>
              </a:rPr>
              <a:t>committees</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b="1" dirty="0">
                <a:solidFill>
                  <a:srgbClr val="0366D5"/>
                </a:solidFill>
                <a:latin typeface="Arial"/>
                <a:cs typeface="Arial"/>
                <a:hlinkClick r:id="rId4"/>
              </a:rPr>
              <a:t>BCS</a:t>
            </a:r>
            <a:r>
              <a:rPr sz="2150" b="1" spc="75" dirty="0">
                <a:solidFill>
                  <a:srgbClr val="0366D5"/>
                </a:solidFill>
                <a:latin typeface="Arial"/>
                <a:cs typeface="Arial"/>
              </a:rPr>
              <a:t> </a:t>
            </a:r>
            <a:r>
              <a:rPr sz="2150" dirty="0">
                <a:solidFill>
                  <a:srgbClr val="24292E"/>
                </a:solidFill>
                <a:latin typeface="Arial"/>
                <a:cs typeface="Arial"/>
              </a:rPr>
              <a:t>(UKs</a:t>
            </a:r>
            <a:r>
              <a:rPr sz="2150" spc="70" dirty="0">
                <a:solidFill>
                  <a:srgbClr val="24292E"/>
                </a:solidFill>
                <a:latin typeface="Arial"/>
                <a:cs typeface="Arial"/>
              </a:rPr>
              <a:t> </a:t>
            </a:r>
            <a:r>
              <a:rPr sz="2150" dirty="0">
                <a:solidFill>
                  <a:srgbClr val="24292E"/>
                </a:solidFill>
                <a:latin typeface="Arial"/>
                <a:cs typeface="Arial"/>
              </a:rPr>
              <a:t>Professional</a:t>
            </a:r>
            <a:r>
              <a:rPr sz="2150" spc="75" dirty="0">
                <a:solidFill>
                  <a:srgbClr val="24292E"/>
                </a:solidFill>
                <a:latin typeface="Arial"/>
                <a:cs typeface="Arial"/>
              </a:rPr>
              <a:t> </a:t>
            </a:r>
            <a:r>
              <a:rPr sz="2150" dirty="0">
                <a:solidFill>
                  <a:srgbClr val="24292E"/>
                </a:solidFill>
                <a:latin typeface="Arial"/>
                <a:cs typeface="Arial"/>
              </a:rPr>
              <a:t>Computing</a:t>
            </a:r>
            <a:r>
              <a:rPr sz="2150" spc="70" dirty="0">
                <a:solidFill>
                  <a:srgbClr val="24292E"/>
                </a:solidFill>
                <a:latin typeface="Arial"/>
                <a:cs typeface="Arial"/>
              </a:rPr>
              <a:t> </a:t>
            </a:r>
            <a:r>
              <a:rPr sz="2150" dirty="0">
                <a:solidFill>
                  <a:srgbClr val="24292E"/>
                </a:solidFill>
                <a:latin typeface="Arial"/>
                <a:cs typeface="Arial"/>
              </a:rPr>
              <a:t>Society)</a:t>
            </a:r>
            <a:r>
              <a:rPr sz="2150" spc="75" dirty="0">
                <a:solidFill>
                  <a:srgbClr val="24292E"/>
                </a:solidFill>
                <a:latin typeface="Arial"/>
                <a:cs typeface="Arial"/>
              </a:rPr>
              <a:t> </a:t>
            </a:r>
            <a:r>
              <a:rPr sz="2150" dirty="0">
                <a:solidFill>
                  <a:srgbClr val="24292E"/>
                </a:solidFill>
                <a:latin typeface="Arial"/>
                <a:cs typeface="Arial"/>
              </a:rPr>
              <a:t>defined</a:t>
            </a:r>
            <a:r>
              <a:rPr sz="2150" spc="7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spc="-10" dirty="0">
                <a:solidFill>
                  <a:srgbClr val="24292E"/>
                </a:solidFill>
                <a:latin typeface="Arial"/>
                <a:cs typeface="Arial"/>
              </a:rPr>
              <a:t>standard</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Made</a:t>
            </a:r>
            <a:r>
              <a:rPr sz="2150" spc="65" dirty="0">
                <a:solidFill>
                  <a:srgbClr val="24292E"/>
                </a:solidFill>
                <a:latin typeface="Arial"/>
                <a:cs typeface="Arial"/>
              </a:rPr>
              <a:t> </a:t>
            </a:r>
            <a:r>
              <a:rPr sz="2150" dirty="0">
                <a:solidFill>
                  <a:srgbClr val="24292E"/>
                </a:solidFill>
                <a:latin typeface="Arial"/>
                <a:cs typeface="Arial"/>
              </a:rPr>
              <a:t>ethics</a:t>
            </a:r>
            <a:r>
              <a:rPr sz="2150" spc="65" dirty="0">
                <a:solidFill>
                  <a:srgbClr val="24292E"/>
                </a:solidFill>
                <a:latin typeface="Arial"/>
                <a:cs typeface="Arial"/>
              </a:rPr>
              <a:t> </a:t>
            </a:r>
            <a:r>
              <a:rPr sz="2150" dirty="0">
                <a:solidFill>
                  <a:srgbClr val="24292E"/>
                </a:solidFill>
                <a:latin typeface="Arial"/>
                <a:cs typeface="Arial"/>
              </a:rPr>
              <a:t>a</a:t>
            </a:r>
            <a:r>
              <a:rPr sz="2150" spc="65" dirty="0">
                <a:solidFill>
                  <a:srgbClr val="24292E"/>
                </a:solidFill>
                <a:latin typeface="Arial"/>
                <a:cs typeface="Arial"/>
              </a:rPr>
              <a:t> </a:t>
            </a:r>
            <a:r>
              <a:rPr sz="2150" dirty="0">
                <a:solidFill>
                  <a:srgbClr val="24292E"/>
                </a:solidFill>
                <a:latin typeface="Arial"/>
                <a:cs typeface="Arial"/>
              </a:rPr>
              <a:t>condition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course</a:t>
            </a:r>
            <a:r>
              <a:rPr sz="2150" spc="60" dirty="0">
                <a:solidFill>
                  <a:srgbClr val="24292E"/>
                </a:solidFill>
                <a:latin typeface="Arial"/>
                <a:cs typeface="Arial"/>
              </a:rPr>
              <a:t> </a:t>
            </a:r>
            <a:r>
              <a:rPr sz="2150" dirty="0">
                <a:solidFill>
                  <a:srgbClr val="24292E"/>
                </a:solidFill>
                <a:latin typeface="Arial"/>
                <a:cs typeface="Arial"/>
              </a:rPr>
              <a:t>accreditation</a:t>
            </a:r>
            <a:r>
              <a:rPr sz="2150" spc="65" dirty="0">
                <a:solidFill>
                  <a:srgbClr val="24292E"/>
                </a:solidFill>
                <a:latin typeface="Arial"/>
                <a:cs typeface="Arial"/>
              </a:rPr>
              <a:t> </a:t>
            </a:r>
            <a:r>
              <a:rPr sz="2150" dirty="0">
                <a:solidFill>
                  <a:srgbClr val="24292E"/>
                </a:solidFill>
                <a:latin typeface="Arial"/>
                <a:cs typeface="Arial"/>
              </a:rPr>
              <a:t>(why</a:t>
            </a:r>
            <a:r>
              <a:rPr sz="2150" spc="65" dirty="0">
                <a:solidFill>
                  <a:srgbClr val="24292E"/>
                </a:solidFill>
                <a:latin typeface="Arial"/>
                <a:cs typeface="Arial"/>
              </a:rPr>
              <a:t> </a:t>
            </a:r>
            <a:r>
              <a:rPr sz="2150" dirty="0">
                <a:solidFill>
                  <a:srgbClr val="24292E"/>
                </a:solidFill>
                <a:latin typeface="Arial"/>
                <a:cs typeface="Arial"/>
              </a:rPr>
              <a:t>you're</a:t>
            </a:r>
            <a:r>
              <a:rPr sz="2150" spc="65" dirty="0">
                <a:solidFill>
                  <a:srgbClr val="24292E"/>
                </a:solidFill>
                <a:latin typeface="Arial"/>
                <a:cs typeface="Arial"/>
              </a:rPr>
              <a:t> </a:t>
            </a:r>
            <a:r>
              <a:rPr sz="2150" dirty="0">
                <a:solidFill>
                  <a:srgbClr val="24292E"/>
                </a:solidFill>
                <a:latin typeface="Arial"/>
                <a:cs typeface="Arial"/>
              </a:rPr>
              <a:t>studying</a:t>
            </a:r>
            <a:r>
              <a:rPr sz="2150" spc="65" dirty="0">
                <a:solidFill>
                  <a:srgbClr val="24292E"/>
                </a:solidFill>
                <a:latin typeface="Arial"/>
                <a:cs typeface="Arial"/>
              </a:rPr>
              <a:t> </a:t>
            </a:r>
            <a:r>
              <a:rPr sz="2150" spc="-20" dirty="0">
                <a:solidFill>
                  <a:srgbClr val="24292E"/>
                </a:solidFill>
                <a:latin typeface="Arial"/>
                <a:cs typeface="Arial"/>
              </a:rPr>
              <a:t>it).</a:t>
            </a:r>
            <a:endParaRPr sz="2150" dirty="0">
              <a:latin typeface="Arial"/>
              <a:cs typeface="Arial"/>
            </a:endParaRPr>
          </a:p>
          <a:p>
            <a:pPr marL="564515" marR="3020695" indent="-552450">
              <a:lnSpc>
                <a:spcPct val="125000"/>
              </a:lnSpc>
              <a:spcBef>
                <a:spcPts val="525"/>
              </a:spcBef>
              <a:buFont typeface="Arial" panose="020B0604020202020204" pitchFamily="34" charset="0"/>
              <a:buChar char="•"/>
            </a:pPr>
            <a:r>
              <a:rPr sz="2150" b="1" dirty="0">
                <a:solidFill>
                  <a:srgbClr val="0366D5"/>
                </a:solidFill>
                <a:latin typeface="Arial"/>
                <a:cs typeface="Arial"/>
                <a:hlinkClick r:id="rId5"/>
              </a:rPr>
              <a:t>IGDA</a:t>
            </a:r>
            <a:r>
              <a:rPr sz="2150" b="1" spc="90" dirty="0">
                <a:solidFill>
                  <a:srgbClr val="0366D5"/>
                </a:solidFill>
                <a:latin typeface="Arial"/>
                <a:cs typeface="Arial"/>
              </a:rPr>
              <a:t> </a:t>
            </a:r>
            <a:r>
              <a:rPr sz="2150" dirty="0">
                <a:solidFill>
                  <a:srgbClr val="24292E"/>
                </a:solidFill>
                <a:latin typeface="Arial"/>
                <a:cs typeface="Arial"/>
              </a:rPr>
              <a:t>(International</a:t>
            </a:r>
            <a:r>
              <a:rPr sz="2150" spc="95" dirty="0">
                <a:solidFill>
                  <a:srgbClr val="24292E"/>
                </a:solidFill>
                <a:latin typeface="Arial"/>
                <a:cs typeface="Arial"/>
              </a:rPr>
              <a:t> </a:t>
            </a:r>
            <a:r>
              <a:rPr sz="2150" dirty="0">
                <a:solidFill>
                  <a:srgbClr val="24292E"/>
                </a:solidFill>
                <a:latin typeface="Arial"/>
                <a:cs typeface="Arial"/>
              </a:rPr>
              <a:t>Game</a:t>
            </a:r>
            <a:r>
              <a:rPr sz="2150" spc="90" dirty="0">
                <a:solidFill>
                  <a:srgbClr val="24292E"/>
                </a:solidFill>
                <a:latin typeface="Arial"/>
                <a:cs typeface="Arial"/>
              </a:rPr>
              <a:t> </a:t>
            </a:r>
            <a:r>
              <a:rPr sz="2150" dirty="0">
                <a:solidFill>
                  <a:srgbClr val="24292E"/>
                </a:solidFill>
                <a:latin typeface="Arial"/>
                <a:cs typeface="Arial"/>
              </a:rPr>
              <a:t>Developers</a:t>
            </a:r>
            <a:r>
              <a:rPr sz="2150" spc="90" dirty="0">
                <a:solidFill>
                  <a:srgbClr val="24292E"/>
                </a:solidFill>
                <a:latin typeface="Arial"/>
                <a:cs typeface="Arial"/>
              </a:rPr>
              <a:t> </a:t>
            </a:r>
            <a:r>
              <a:rPr sz="2150" spc="-10" dirty="0">
                <a:solidFill>
                  <a:srgbClr val="24292E"/>
                </a:solidFill>
                <a:latin typeface="Arial"/>
                <a:cs typeface="Arial"/>
              </a:rPr>
              <a:t>Association)</a:t>
            </a:r>
            <a:endParaRPr lang="en-GB" sz="2150" spc="-10" dirty="0">
              <a:solidFill>
                <a:srgbClr val="24292E"/>
              </a:solidFill>
              <a:latin typeface="Arial"/>
              <a:cs typeface="Arial"/>
            </a:endParaRPr>
          </a:p>
          <a:p>
            <a:pPr marL="1021715" marR="3020695" lvl="1" indent="-552450">
              <a:lnSpc>
                <a:spcPct val="125000"/>
              </a:lnSpc>
              <a:spcBef>
                <a:spcPts val="52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rPr>
              <a:t>Very</a:t>
            </a:r>
            <a:r>
              <a:rPr sz="2150" spc="30" dirty="0">
                <a:solidFill>
                  <a:srgbClr val="24292E"/>
                </a:solidFill>
                <a:latin typeface="Arial"/>
                <a:cs typeface="Arial"/>
              </a:rPr>
              <a:t> </a:t>
            </a:r>
            <a:r>
              <a:rPr sz="2150" dirty="0">
                <a:solidFill>
                  <a:srgbClr val="24292E"/>
                </a:solidFill>
                <a:latin typeface="Arial"/>
                <a:cs typeface="Arial"/>
              </a:rPr>
              <a:t>similar</a:t>
            </a:r>
            <a:r>
              <a:rPr sz="2150" spc="35" dirty="0">
                <a:solidFill>
                  <a:srgbClr val="24292E"/>
                </a:solidFill>
                <a:latin typeface="Arial"/>
                <a:cs typeface="Arial"/>
              </a:rPr>
              <a:t> </a:t>
            </a:r>
            <a:r>
              <a:rPr sz="2150" dirty="0">
                <a:solidFill>
                  <a:srgbClr val="24292E"/>
                </a:solidFill>
                <a:latin typeface="Arial"/>
                <a:cs typeface="Arial"/>
              </a:rPr>
              <a:t>to</a:t>
            </a:r>
            <a:r>
              <a:rPr sz="2150" spc="30" dirty="0">
                <a:solidFill>
                  <a:srgbClr val="24292E"/>
                </a:solidFill>
                <a:latin typeface="Arial"/>
                <a:cs typeface="Arial"/>
              </a:rPr>
              <a:t> </a:t>
            </a:r>
            <a:r>
              <a:rPr sz="2150" dirty="0">
                <a:solidFill>
                  <a:srgbClr val="24292E"/>
                </a:solidFill>
                <a:latin typeface="Arial"/>
                <a:cs typeface="Arial"/>
              </a:rPr>
              <a:t>others</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the</a:t>
            </a:r>
            <a:r>
              <a:rPr sz="2150" spc="35" dirty="0">
                <a:solidFill>
                  <a:srgbClr val="24292E"/>
                </a:solidFill>
                <a:latin typeface="Arial"/>
                <a:cs typeface="Arial"/>
              </a:rPr>
              <a:t> </a:t>
            </a:r>
            <a:r>
              <a:rPr sz="2150" dirty="0">
                <a:solidFill>
                  <a:srgbClr val="24292E"/>
                </a:solidFill>
                <a:latin typeface="Arial"/>
                <a:cs typeface="Arial"/>
              </a:rPr>
              <a:t>software</a:t>
            </a:r>
            <a:r>
              <a:rPr sz="2150" spc="30" dirty="0">
                <a:solidFill>
                  <a:srgbClr val="24292E"/>
                </a:solidFill>
                <a:latin typeface="Arial"/>
                <a:cs typeface="Arial"/>
              </a:rPr>
              <a:t> </a:t>
            </a:r>
            <a:r>
              <a:rPr sz="2150" spc="-10" dirty="0">
                <a:solidFill>
                  <a:srgbClr val="24292E"/>
                </a:solidFill>
                <a:latin typeface="Arial"/>
                <a:cs typeface="Arial"/>
              </a:rPr>
              <a:t>sector</a:t>
            </a:r>
            <a:r>
              <a:rPr lang="en-GB" sz="2150" spc="-10" dirty="0">
                <a:solidFill>
                  <a:srgbClr val="24292E"/>
                </a:solidFill>
                <a:latin typeface="Arial"/>
                <a:cs typeface="Arial"/>
              </a:rPr>
              <a:t>.</a:t>
            </a:r>
            <a:endParaRPr sz="2150" dirty="0">
              <a:latin typeface="Arial"/>
              <a:cs typeface="Arial"/>
            </a:endParaRPr>
          </a:p>
        </p:txBody>
      </p:sp>
    </p:spTree>
    <p:extLst>
      <p:ext uri="{BB962C8B-B14F-4D97-AF65-F5344CB8AC3E}">
        <p14:creationId xmlns:p14="http://schemas.microsoft.com/office/powerpoint/2010/main" val="156673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1D0311A-652B-FD0B-3BDA-C9FAD76AB5C4}"/>
              </a:ext>
            </a:extLst>
          </p:cNvPr>
          <p:cNvSpPr txBox="1">
            <a:spLocks/>
          </p:cNvSpPr>
          <p:nvPr/>
        </p:nvSpPr>
        <p:spPr>
          <a:xfrm>
            <a:off x="735012" y="1836102"/>
            <a:ext cx="3975100" cy="390525"/>
          </a:xfrm>
          <a:prstGeom prst="rect">
            <a:avLst/>
          </a:prstGeom>
        </p:spPr>
        <p:txBody>
          <a:bodyPr vert="horz" wrap="square" lIns="0" tIns="114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90"/>
              </a:spcBef>
            </a:pPr>
            <a:r>
              <a:rPr lang="en-GB" sz="2400">
                <a:solidFill>
                  <a:srgbClr val="24292E"/>
                </a:solidFill>
              </a:rPr>
              <a:t>Example</a:t>
            </a:r>
            <a:r>
              <a:rPr lang="en-GB" sz="2400" spc="-90">
                <a:solidFill>
                  <a:srgbClr val="24292E"/>
                </a:solidFill>
              </a:rPr>
              <a:t> </a:t>
            </a:r>
            <a:r>
              <a:rPr lang="en-GB" sz="2400">
                <a:solidFill>
                  <a:srgbClr val="24292E"/>
                </a:solidFill>
              </a:rPr>
              <a:t>Codes</a:t>
            </a:r>
            <a:r>
              <a:rPr lang="en-GB" sz="2400" spc="-90">
                <a:solidFill>
                  <a:srgbClr val="24292E"/>
                </a:solidFill>
              </a:rPr>
              <a:t> </a:t>
            </a:r>
            <a:r>
              <a:rPr lang="en-GB" sz="2400">
                <a:solidFill>
                  <a:srgbClr val="24292E"/>
                </a:solidFill>
              </a:rPr>
              <a:t>of</a:t>
            </a:r>
            <a:r>
              <a:rPr lang="en-GB" sz="2400" spc="-85">
                <a:solidFill>
                  <a:srgbClr val="24292E"/>
                </a:solidFill>
              </a:rPr>
              <a:t> </a:t>
            </a:r>
            <a:r>
              <a:rPr lang="en-GB" sz="2400" spc="-10">
                <a:solidFill>
                  <a:srgbClr val="24292E"/>
                </a:solidFill>
              </a:rPr>
              <a:t>Conduct</a:t>
            </a:r>
            <a:endParaRPr lang="en-GB" sz="2400" dirty="0"/>
          </a:p>
        </p:txBody>
      </p:sp>
      <p:sp>
        <p:nvSpPr>
          <p:cNvPr id="3" name="object 9">
            <a:extLst>
              <a:ext uri="{FF2B5EF4-FFF2-40B4-BE49-F238E27FC236}">
                <a16:creationId xmlns:a16="http://schemas.microsoft.com/office/drawing/2014/main" id="{74A7B9A6-C0B8-2AFF-2011-60BBD60E3216}"/>
              </a:ext>
            </a:extLst>
          </p:cNvPr>
          <p:cNvSpPr txBox="1"/>
          <p:nvPr/>
        </p:nvSpPr>
        <p:spPr>
          <a:xfrm>
            <a:off x="1287463" y="2319020"/>
            <a:ext cx="9906208" cy="3499484"/>
          </a:xfrm>
          <a:prstGeom prst="rect">
            <a:avLst/>
          </a:prstGeom>
        </p:spPr>
        <p:txBody>
          <a:bodyPr vert="horz" wrap="square" lIns="0" tIns="12065" rIns="0" bIns="0" rtlCol="0">
            <a:spAutoFit/>
          </a:bodyPr>
          <a:lstStyle/>
          <a:p>
            <a:pPr marL="564515" marR="2545080" indent="-552450">
              <a:lnSpc>
                <a:spcPct val="125000"/>
              </a:lnSpc>
              <a:spcBef>
                <a:spcPts val="95"/>
              </a:spcBef>
              <a:buFont typeface="Arial" panose="020B0604020202020204" pitchFamily="34" charset="0"/>
              <a:buChar char="•"/>
            </a:pPr>
            <a:r>
              <a:rPr sz="2150" b="1" dirty="0">
                <a:solidFill>
                  <a:srgbClr val="0366D5"/>
                </a:solidFill>
                <a:latin typeface="Arial"/>
                <a:cs typeface="Arial"/>
                <a:hlinkClick r:id="rId2"/>
              </a:rPr>
              <a:t>IEEE/ACM</a:t>
            </a:r>
            <a:r>
              <a:rPr sz="2150" b="1" spc="85" dirty="0">
                <a:solidFill>
                  <a:srgbClr val="0366D5"/>
                </a:solidFill>
                <a:latin typeface="Arial"/>
                <a:cs typeface="Arial"/>
              </a:rPr>
              <a:t> </a:t>
            </a:r>
            <a:r>
              <a:rPr sz="2150" dirty="0">
                <a:solidFill>
                  <a:srgbClr val="24292E"/>
                </a:solidFill>
                <a:latin typeface="Arial"/>
                <a:cs typeface="Arial"/>
              </a:rPr>
              <a:t>(</a:t>
            </a:r>
            <a:r>
              <a:rPr lang="en-GB" sz="2150" dirty="0">
                <a:solidFill>
                  <a:srgbClr val="24292E"/>
                </a:solidFill>
                <a:latin typeface="Arial"/>
                <a:cs typeface="Arial"/>
              </a:rPr>
              <a:t>Institute of Electronic and Electrical</a:t>
            </a:r>
          </a:p>
          <a:p>
            <a:pPr marL="1021715" marR="2545080" lvl="1" indent="-552450">
              <a:lnSpc>
                <a:spcPct val="125000"/>
              </a:lnSpc>
              <a:spcBef>
                <a:spcPts val="95"/>
              </a:spcBef>
              <a:buFont typeface="Arial" panose="020B0604020202020204" pitchFamily="34" charset="0"/>
              <a:buChar char="•"/>
            </a:pPr>
            <a:r>
              <a:rPr lang="en-GB" sz="2150" dirty="0">
                <a:solidFill>
                  <a:srgbClr val="24292E"/>
                </a:solidFill>
                <a:latin typeface="Arial"/>
                <a:cs typeface="Arial"/>
              </a:rPr>
              <a:t> Engineers/ Association for Computing Machinery - </a:t>
            </a:r>
            <a:r>
              <a:rPr sz="2150" dirty="0">
                <a:solidFill>
                  <a:srgbClr val="24292E"/>
                </a:solidFill>
                <a:latin typeface="Arial"/>
                <a:cs typeface="Arial"/>
              </a:rPr>
              <a:t>big</a:t>
            </a:r>
            <a:r>
              <a:rPr sz="2150" spc="85" dirty="0">
                <a:solidFill>
                  <a:srgbClr val="24292E"/>
                </a:solidFill>
                <a:latin typeface="Arial"/>
                <a:cs typeface="Arial"/>
              </a:rPr>
              <a:t> </a:t>
            </a:r>
            <a:r>
              <a:rPr sz="2150" dirty="0">
                <a:solidFill>
                  <a:srgbClr val="24292E"/>
                </a:solidFill>
                <a:latin typeface="Arial"/>
                <a:cs typeface="Arial"/>
              </a:rPr>
              <a:t>computing</a:t>
            </a:r>
            <a:r>
              <a:rPr sz="2150" spc="85" dirty="0">
                <a:solidFill>
                  <a:srgbClr val="24292E"/>
                </a:solidFill>
                <a:latin typeface="Arial"/>
                <a:cs typeface="Arial"/>
              </a:rPr>
              <a:t> </a:t>
            </a:r>
            <a:r>
              <a:rPr sz="2150" dirty="0">
                <a:solidFill>
                  <a:srgbClr val="24292E"/>
                </a:solidFill>
                <a:latin typeface="Arial"/>
                <a:cs typeface="Arial"/>
              </a:rPr>
              <a:t>societies</a:t>
            </a:r>
            <a:r>
              <a:rPr lang="en-GB" sz="2150" dirty="0">
                <a:solidFill>
                  <a:srgbClr val="24292E"/>
                </a:solidFill>
                <a:latin typeface="Arial"/>
                <a:cs typeface="Arial"/>
              </a:rPr>
              <a:t>!</a:t>
            </a:r>
            <a:r>
              <a:rPr sz="2150" dirty="0">
                <a:solidFill>
                  <a:srgbClr val="24292E"/>
                </a:solidFill>
                <a:latin typeface="Arial"/>
                <a:cs typeface="Arial"/>
              </a:rPr>
              <a:t>)</a:t>
            </a:r>
            <a:r>
              <a:rPr sz="2150" spc="85" dirty="0">
                <a:solidFill>
                  <a:srgbClr val="24292E"/>
                </a:solidFill>
                <a:latin typeface="Arial"/>
                <a:cs typeface="Arial"/>
              </a:rPr>
              <a:t> </a:t>
            </a:r>
            <a:r>
              <a:rPr sz="2150" dirty="0">
                <a:solidFill>
                  <a:srgbClr val="24292E"/>
                </a:solidFill>
                <a:latin typeface="Arial"/>
                <a:cs typeface="Arial"/>
              </a:rPr>
              <a:t>defined</a:t>
            </a:r>
            <a:r>
              <a:rPr sz="2150" spc="85" dirty="0">
                <a:solidFill>
                  <a:srgbClr val="24292E"/>
                </a:solidFill>
                <a:latin typeface="Arial"/>
                <a:cs typeface="Arial"/>
              </a:rPr>
              <a:t> </a:t>
            </a:r>
            <a:r>
              <a:rPr sz="2150" spc="-10" dirty="0">
                <a:solidFill>
                  <a:srgbClr val="24292E"/>
                </a:solidFill>
                <a:latin typeface="Arial"/>
                <a:cs typeface="Arial"/>
              </a:rPr>
              <a:t>standards</a:t>
            </a:r>
            <a:endParaRPr lang="en-GB" sz="2150" spc="-10" dirty="0">
              <a:solidFill>
                <a:srgbClr val="24292E"/>
              </a:solidFill>
              <a:latin typeface="Arial"/>
              <a:cs typeface="Arial"/>
            </a:endParaRPr>
          </a:p>
          <a:p>
            <a:pPr marL="1021715" marR="2545080" lvl="1" indent="-552450">
              <a:lnSpc>
                <a:spcPct val="125000"/>
              </a:lnSpc>
              <a:spcBef>
                <a:spcPts val="9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hlinkClick r:id="rId3"/>
              </a:rPr>
              <a:t>Gotterbarn</a:t>
            </a:r>
            <a:r>
              <a:rPr sz="2150" spc="45" dirty="0">
                <a:solidFill>
                  <a:srgbClr val="24292E"/>
                </a:solidFill>
                <a:latin typeface="Arial"/>
                <a:cs typeface="Arial"/>
              </a:rPr>
              <a:t> </a:t>
            </a:r>
            <a:r>
              <a:rPr sz="2150" dirty="0">
                <a:solidFill>
                  <a:srgbClr val="24292E"/>
                </a:solidFill>
                <a:latin typeface="Arial"/>
                <a:cs typeface="Arial"/>
              </a:rPr>
              <a:t>was</a:t>
            </a:r>
            <a:r>
              <a:rPr sz="2150" spc="50" dirty="0">
                <a:solidFill>
                  <a:srgbClr val="24292E"/>
                </a:solidFill>
                <a:latin typeface="Arial"/>
                <a:cs typeface="Arial"/>
              </a:rPr>
              <a:t> </a:t>
            </a:r>
            <a:r>
              <a:rPr sz="2150" dirty="0">
                <a:solidFill>
                  <a:srgbClr val="24292E"/>
                </a:solidFill>
                <a:latin typeface="Arial"/>
                <a:cs typeface="Arial"/>
              </a:rPr>
              <a:t>part</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both</a:t>
            </a:r>
            <a:r>
              <a:rPr sz="2150" spc="55" dirty="0">
                <a:solidFill>
                  <a:srgbClr val="24292E"/>
                </a:solidFill>
                <a:latin typeface="Arial"/>
                <a:cs typeface="Arial"/>
              </a:rPr>
              <a:t> </a:t>
            </a:r>
            <a:r>
              <a:rPr sz="2150" spc="-10" dirty="0">
                <a:solidFill>
                  <a:srgbClr val="24292E"/>
                </a:solidFill>
                <a:latin typeface="Arial"/>
                <a:cs typeface="Arial"/>
              </a:rPr>
              <a:t>committees</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b="1" dirty="0">
                <a:solidFill>
                  <a:srgbClr val="0366D5"/>
                </a:solidFill>
                <a:latin typeface="Arial"/>
                <a:cs typeface="Arial"/>
                <a:hlinkClick r:id="rId4"/>
              </a:rPr>
              <a:t>BCS</a:t>
            </a:r>
            <a:r>
              <a:rPr sz="2150" b="1" spc="75" dirty="0">
                <a:solidFill>
                  <a:srgbClr val="0366D5"/>
                </a:solidFill>
                <a:latin typeface="Arial"/>
                <a:cs typeface="Arial"/>
              </a:rPr>
              <a:t> </a:t>
            </a:r>
            <a:r>
              <a:rPr sz="2150" dirty="0">
                <a:solidFill>
                  <a:srgbClr val="24292E"/>
                </a:solidFill>
                <a:latin typeface="Arial"/>
                <a:cs typeface="Arial"/>
              </a:rPr>
              <a:t>(UKs</a:t>
            </a:r>
            <a:r>
              <a:rPr sz="2150" spc="70" dirty="0">
                <a:solidFill>
                  <a:srgbClr val="24292E"/>
                </a:solidFill>
                <a:latin typeface="Arial"/>
                <a:cs typeface="Arial"/>
              </a:rPr>
              <a:t> </a:t>
            </a:r>
            <a:r>
              <a:rPr sz="2150" dirty="0">
                <a:solidFill>
                  <a:srgbClr val="24292E"/>
                </a:solidFill>
                <a:latin typeface="Arial"/>
                <a:cs typeface="Arial"/>
              </a:rPr>
              <a:t>Professional</a:t>
            </a:r>
            <a:r>
              <a:rPr sz="2150" spc="75" dirty="0">
                <a:solidFill>
                  <a:srgbClr val="24292E"/>
                </a:solidFill>
                <a:latin typeface="Arial"/>
                <a:cs typeface="Arial"/>
              </a:rPr>
              <a:t> </a:t>
            </a:r>
            <a:r>
              <a:rPr sz="2150" dirty="0">
                <a:solidFill>
                  <a:srgbClr val="24292E"/>
                </a:solidFill>
                <a:latin typeface="Arial"/>
                <a:cs typeface="Arial"/>
              </a:rPr>
              <a:t>Computing</a:t>
            </a:r>
            <a:r>
              <a:rPr sz="2150" spc="70" dirty="0">
                <a:solidFill>
                  <a:srgbClr val="24292E"/>
                </a:solidFill>
                <a:latin typeface="Arial"/>
                <a:cs typeface="Arial"/>
              </a:rPr>
              <a:t> </a:t>
            </a:r>
            <a:r>
              <a:rPr sz="2150" dirty="0">
                <a:solidFill>
                  <a:srgbClr val="24292E"/>
                </a:solidFill>
                <a:latin typeface="Arial"/>
                <a:cs typeface="Arial"/>
              </a:rPr>
              <a:t>Society)</a:t>
            </a:r>
            <a:r>
              <a:rPr sz="2150" spc="75" dirty="0">
                <a:solidFill>
                  <a:srgbClr val="24292E"/>
                </a:solidFill>
                <a:latin typeface="Arial"/>
                <a:cs typeface="Arial"/>
              </a:rPr>
              <a:t> </a:t>
            </a:r>
            <a:r>
              <a:rPr sz="2150" dirty="0">
                <a:solidFill>
                  <a:srgbClr val="24292E"/>
                </a:solidFill>
                <a:latin typeface="Arial"/>
                <a:cs typeface="Arial"/>
              </a:rPr>
              <a:t>defined</a:t>
            </a:r>
            <a:r>
              <a:rPr sz="2150" spc="75" dirty="0">
                <a:solidFill>
                  <a:srgbClr val="24292E"/>
                </a:solidFill>
                <a:latin typeface="Arial"/>
                <a:cs typeface="Arial"/>
              </a:rPr>
              <a:t> </a:t>
            </a:r>
            <a:r>
              <a:rPr sz="2150" dirty="0">
                <a:solidFill>
                  <a:srgbClr val="24292E"/>
                </a:solidFill>
                <a:latin typeface="Arial"/>
                <a:cs typeface="Arial"/>
              </a:rPr>
              <a:t>a</a:t>
            </a:r>
            <a:r>
              <a:rPr sz="2150" spc="70" dirty="0">
                <a:solidFill>
                  <a:srgbClr val="24292E"/>
                </a:solidFill>
                <a:latin typeface="Arial"/>
                <a:cs typeface="Arial"/>
              </a:rPr>
              <a:t> </a:t>
            </a:r>
            <a:r>
              <a:rPr sz="2150" spc="-10" dirty="0">
                <a:solidFill>
                  <a:srgbClr val="24292E"/>
                </a:solidFill>
                <a:latin typeface="Arial"/>
                <a:cs typeface="Arial"/>
              </a:rPr>
              <a:t>standard</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Made</a:t>
            </a:r>
            <a:r>
              <a:rPr sz="2150" spc="65" dirty="0">
                <a:solidFill>
                  <a:srgbClr val="24292E"/>
                </a:solidFill>
                <a:latin typeface="Arial"/>
                <a:cs typeface="Arial"/>
              </a:rPr>
              <a:t> </a:t>
            </a:r>
            <a:r>
              <a:rPr sz="2150" dirty="0">
                <a:solidFill>
                  <a:srgbClr val="24292E"/>
                </a:solidFill>
                <a:latin typeface="Arial"/>
                <a:cs typeface="Arial"/>
              </a:rPr>
              <a:t>ethics</a:t>
            </a:r>
            <a:r>
              <a:rPr sz="2150" spc="65" dirty="0">
                <a:solidFill>
                  <a:srgbClr val="24292E"/>
                </a:solidFill>
                <a:latin typeface="Arial"/>
                <a:cs typeface="Arial"/>
              </a:rPr>
              <a:t> </a:t>
            </a:r>
            <a:r>
              <a:rPr sz="2150" dirty="0">
                <a:solidFill>
                  <a:srgbClr val="24292E"/>
                </a:solidFill>
                <a:latin typeface="Arial"/>
                <a:cs typeface="Arial"/>
              </a:rPr>
              <a:t>a</a:t>
            </a:r>
            <a:r>
              <a:rPr sz="2150" spc="65" dirty="0">
                <a:solidFill>
                  <a:srgbClr val="24292E"/>
                </a:solidFill>
                <a:latin typeface="Arial"/>
                <a:cs typeface="Arial"/>
              </a:rPr>
              <a:t> </a:t>
            </a:r>
            <a:r>
              <a:rPr sz="2150" dirty="0">
                <a:solidFill>
                  <a:srgbClr val="24292E"/>
                </a:solidFill>
                <a:latin typeface="Arial"/>
                <a:cs typeface="Arial"/>
              </a:rPr>
              <a:t>condition</a:t>
            </a:r>
            <a:r>
              <a:rPr sz="2150" spc="65"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course</a:t>
            </a:r>
            <a:r>
              <a:rPr sz="2150" spc="60" dirty="0">
                <a:solidFill>
                  <a:srgbClr val="24292E"/>
                </a:solidFill>
                <a:latin typeface="Arial"/>
                <a:cs typeface="Arial"/>
              </a:rPr>
              <a:t> </a:t>
            </a:r>
            <a:r>
              <a:rPr sz="2150" dirty="0">
                <a:solidFill>
                  <a:srgbClr val="24292E"/>
                </a:solidFill>
                <a:latin typeface="Arial"/>
                <a:cs typeface="Arial"/>
              </a:rPr>
              <a:t>accreditation</a:t>
            </a:r>
            <a:r>
              <a:rPr sz="2150" spc="65" dirty="0">
                <a:solidFill>
                  <a:srgbClr val="24292E"/>
                </a:solidFill>
                <a:latin typeface="Arial"/>
                <a:cs typeface="Arial"/>
              </a:rPr>
              <a:t> </a:t>
            </a:r>
            <a:r>
              <a:rPr sz="2150" dirty="0">
                <a:solidFill>
                  <a:srgbClr val="24292E"/>
                </a:solidFill>
                <a:latin typeface="Arial"/>
                <a:cs typeface="Arial"/>
              </a:rPr>
              <a:t>(why</a:t>
            </a:r>
            <a:r>
              <a:rPr sz="2150" spc="65" dirty="0">
                <a:solidFill>
                  <a:srgbClr val="24292E"/>
                </a:solidFill>
                <a:latin typeface="Arial"/>
                <a:cs typeface="Arial"/>
              </a:rPr>
              <a:t> </a:t>
            </a:r>
            <a:r>
              <a:rPr sz="2150" dirty="0">
                <a:solidFill>
                  <a:srgbClr val="24292E"/>
                </a:solidFill>
                <a:latin typeface="Arial"/>
                <a:cs typeface="Arial"/>
              </a:rPr>
              <a:t>you're</a:t>
            </a:r>
            <a:r>
              <a:rPr sz="2150" spc="65" dirty="0">
                <a:solidFill>
                  <a:srgbClr val="24292E"/>
                </a:solidFill>
                <a:latin typeface="Arial"/>
                <a:cs typeface="Arial"/>
              </a:rPr>
              <a:t> </a:t>
            </a:r>
            <a:r>
              <a:rPr sz="2150" dirty="0">
                <a:solidFill>
                  <a:srgbClr val="24292E"/>
                </a:solidFill>
                <a:latin typeface="Arial"/>
                <a:cs typeface="Arial"/>
              </a:rPr>
              <a:t>studying</a:t>
            </a:r>
            <a:r>
              <a:rPr sz="2150" spc="65" dirty="0">
                <a:solidFill>
                  <a:srgbClr val="24292E"/>
                </a:solidFill>
                <a:latin typeface="Arial"/>
                <a:cs typeface="Arial"/>
              </a:rPr>
              <a:t> </a:t>
            </a:r>
            <a:r>
              <a:rPr sz="2150" spc="-20" dirty="0">
                <a:solidFill>
                  <a:srgbClr val="24292E"/>
                </a:solidFill>
                <a:latin typeface="Arial"/>
                <a:cs typeface="Arial"/>
              </a:rPr>
              <a:t>it).</a:t>
            </a:r>
            <a:endParaRPr sz="2150" dirty="0">
              <a:latin typeface="Arial"/>
              <a:cs typeface="Arial"/>
            </a:endParaRPr>
          </a:p>
          <a:p>
            <a:pPr marL="564515" marR="3020695" indent="-552450">
              <a:lnSpc>
                <a:spcPct val="125000"/>
              </a:lnSpc>
              <a:spcBef>
                <a:spcPts val="525"/>
              </a:spcBef>
              <a:buFont typeface="Arial" panose="020B0604020202020204" pitchFamily="34" charset="0"/>
              <a:buChar char="•"/>
            </a:pPr>
            <a:r>
              <a:rPr sz="2150" b="1" dirty="0">
                <a:solidFill>
                  <a:srgbClr val="0366D5"/>
                </a:solidFill>
                <a:latin typeface="Arial"/>
                <a:cs typeface="Arial"/>
                <a:hlinkClick r:id="rId5"/>
              </a:rPr>
              <a:t>IGDA</a:t>
            </a:r>
            <a:r>
              <a:rPr sz="2150" b="1" spc="90" dirty="0">
                <a:solidFill>
                  <a:srgbClr val="0366D5"/>
                </a:solidFill>
                <a:latin typeface="Arial"/>
                <a:cs typeface="Arial"/>
              </a:rPr>
              <a:t> </a:t>
            </a:r>
            <a:r>
              <a:rPr sz="2150" dirty="0">
                <a:solidFill>
                  <a:srgbClr val="24292E"/>
                </a:solidFill>
                <a:latin typeface="Arial"/>
                <a:cs typeface="Arial"/>
              </a:rPr>
              <a:t>(International</a:t>
            </a:r>
            <a:r>
              <a:rPr sz="2150" spc="95" dirty="0">
                <a:solidFill>
                  <a:srgbClr val="24292E"/>
                </a:solidFill>
                <a:latin typeface="Arial"/>
                <a:cs typeface="Arial"/>
              </a:rPr>
              <a:t> </a:t>
            </a:r>
            <a:r>
              <a:rPr sz="2150" dirty="0">
                <a:solidFill>
                  <a:srgbClr val="24292E"/>
                </a:solidFill>
                <a:latin typeface="Arial"/>
                <a:cs typeface="Arial"/>
              </a:rPr>
              <a:t>Game</a:t>
            </a:r>
            <a:r>
              <a:rPr sz="2150" spc="90" dirty="0">
                <a:solidFill>
                  <a:srgbClr val="24292E"/>
                </a:solidFill>
                <a:latin typeface="Arial"/>
                <a:cs typeface="Arial"/>
              </a:rPr>
              <a:t> </a:t>
            </a:r>
            <a:r>
              <a:rPr sz="2150" dirty="0">
                <a:solidFill>
                  <a:srgbClr val="24292E"/>
                </a:solidFill>
                <a:latin typeface="Arial"/>
                <a:cs typeface="Arial"/>
              </a:rPr>
              <a:t>Developers</a:t>
            </a:r>
            <a:r>
              <a:rPr sz="2150" spc="90" dirty="0">
                <a:solidFill>
                  <a:srgbClr val="24292E"/>
                </a:solidFill>
                <a:latin typeface="Arial"/>
                <a:cs typeface="Arial"/>
              </a:rPr>
              <a:t> </a:t>
            </a:r>
            <a:r>
              <a:rPr sz="2150" spc="-10" dirty="0">
                <a:solidFill>
                  <a:srgbClr val="24292E"/>
                </a:solidFill>
                <a:latin typeface="Arial"/>
                <a:cs typeface="Arial"/>
              </a:rPr>
              <a:t>Association)</a:t>
            </a:r>
            <a:endParaRPr lang="en-GB" sz="2150" spc="-10" dirty="0">
              <a:solidFill>
                <a:srgbClr val="24292E"/>
              </a:solidFill>
              <a:latin typeface="Arial"/>
              <a:cs typeface="Arial"/>
            </a:endParaRPr>
          </a:p>
          <a:p>
            <a:pPr marL="1021715" marR="3020695" lvl="1" indent="-552450">
              <a:lnSpc>
                <a:spcPct val="125000"/>
              </a:lnSpc>
              <a:spcBef>
                <a:spcPts val="525"/>
              </a:spcBef>
              <a:buFont typeface="Arial" panose="020B0604020202020204" pitchFamily="34" charset="0"/>
              <a:buChar char="•"/>
            </a:pPr>
            <a:r>
              <a:rPr sz="2150" spc="-10" dirty="0">
                <a:solidFill>
                  <a:srgbClr val="24292E"/>
                </a:solidFill>
                <a:latin typeface="Arial"/>
                <a:cs typeface="Arial"/>
              </a:rPr>
              <a:t> </a:t>
            </a:r>
            <a:r>
              <a:rPr sz="2150" dirty="0">
                <a:solidFill>
                  <a:srgbClr val="24292E"/>
                </a:solidFill>
                <a:latin typeface="Arial"/>
                <a:cs typeface="Arial"/>
              </a:rPr>
              <a:t>Very</a:t>
            </a:r>
            <a:r>
              <a:rPr sz="2150" spc="30" dirty="0">
                <a:solidFill>
                  <a:srgbClr val="24292E"/>
                </a:solidFill>
                <a:latin typeface="Arial"/>
                <a:cs typeface="Arial"/>
              </a:rPr>
              <a:t> </a:t>
            </a:r>
            <a:r>
              <a:rPr sz="2150" dirty="0">
                <a:solidFill>
                  <a:srgbClr val="24292E"/>
                </a:solidFill>
                <a:latin typeface="Arial"/>
                <a:cs typeface="Arial"/>
              </a:rPr>
              <a:t>similar</a:t>
            </a:r>
            <a:r>
              <a:rPr sz="2150" spc="35" dirty="0">
                <a:solidFill>
                  <a:srgbClr val="24292E"/>
                </a:solidFill>
                <a:latin typeface="Arial"/>
                <a:cs typeface="Arial"/>
              </a:rPr>
              <a:t> </a:t>
            </a:r>
            <a:r>
              <a:rPr sz="2150" dirty="0">
                <a:solidFill>
                  <a:srgbClr val="24292E"/>
                </a:solidFill>
                <a:latin typeface="Arial"/>
                <a:cs typeface="Arial"/>
              </a:rPr>
              <a:t>to</a:t>
            </a:r>
            <a:r>
              <a:rPr sz="2150" spc="30" dirty="0">
                <a:solidFill>
                  <a:srgbClr val="24292E"/>
                </a:solidFill>
                <a:latin typeface="Arial"/>
                <a:cs typeface="Arial"/>
              </a:rPr>
              <a:t> </a:t>
            </a:r>
            <a:r>
              <a:rPr sz="2150" dirty="0">
                <a:solidFill>
                  <a:srgbClr val="24292E"/>
                </a:solidFill>
                <a:latin typeface="Arial"/>
                <a:cs typeface="Arial"/>
              </a:rPr>
              <a:t>others</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the</a:t>
            </a:r>
            <a:r>
              <a:rPr sz="2150" spc="35" dirty="0">
                <a:solidFill>
                  <a:srgbClr val="24292E"/>
                </a:solidFill>
                <a:latin typeface="Arial"/>
                <a:cs typeface="Arial"/>
              </a:rPr>
              <a:t> </a:t>
            </a:r>
            <a:r>
              <a:rPr sz="2150" dirty="0">
                <a:solidFill>
                  <a:srgbClr val="24292E"/>
                </a:solidFill>
                <a:latin typeface="Arial"/>
                <a:cs typeface="Arial"/>
              </a:rPr>
              <a:t>software</a:t>
            </a:r>
            <a:r>
              <a:rPr sz="2150" spc="30" dirty="0">
                <a:solidFill>
                  <a:srgbClr val="24292E"/>
                </a:solidFill>
                <a:latin typeface="Arial"/>
                <a:cs typeface="Arial"/>
              </a:rPr>
              <a:t> </a:t>
            </a:r>
            <a:r>
              <a:rPr sz="2150" spc="-10" dirty="0">
                <a:solidFill>
                  <a:srgbClr val="24292E"/>
                </a:solidFill>
                <a:latin typeface="Arial"/>
                <a:cs typeface="Arial"/>
              </a:rPr>
              <a:t>sector</a:t>
            </a:r>
            <a:r>
              <a:rPr lang="en-GB" sz="2150" spc="-10" dirty="0">
                <a:solidFill>
                  <a:srgbClr val="24292E"/>
                </a:solidFill>
                <a:latin typeface="Arial"/>
                <a:cs typeface="Arial"/>
              </a:rPr>
              <a:t>.</a:t>
            </a:r>
            <a:endParaRPr sz="2150" dirty="0">
              <a:latin typeface="Arial"/>
              <a:cs typeface="Arial"/>
            </a:endParaRPr>
          </a:p>
        </p:txBody>
      </p:sp>
    </p:spTree>
    <p:extLst>
      <p:ext uri="{BB962C8B-B14F-4D97-AF65-F5344CB8AC3E}">
        <p14:creationId xmlns:p14="http://schemas.microsoft.com/office/powerpoint/2010/main" val="324700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9C25ABD-D6CB-0971-8DD9-A410C2541C79}"/>
              </a:ext>
            </a:extLst>
          </p:cNvPr>
          <p:cNvSpPr txBox="1">
            <a:spLocks/>
          </p:cNvSpPr>
          <p:nvPr/>
        </p:nvSpPr>
        <p:spPr>
          <a:xfrm>
            <a:off x="609600" y="557784"/>
            <a:ext cx="10972800" cy="144639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a:solidFill>
                  <a:schemeClr val="tx1"/>
                </a:solidFill>
                <a:latin typeface="+mj-lt"/>
                <a:ea typeface="+mj-ea"/>
                <a:cs typeface="+mj-cs"/>
              </a:rPr>
              <a:t>Computer</a:t>
            </a:r>
            <a:r>
              <a:rPr lang="en-US" kern="1200" spc="-30">
                <a:solidFill>
                  <a:schemeClr val="tx1"/>
                </a:solidFill>
                <a:latin typeface="+mj-lt"/>
                <a:ea typeface="+mj-ea"/>
                <a:cs typeface="+mj-cs"/>
              </a:rPr>
              <a:t> </a:t>
            </a:r>
            <a:r>
              <a:rPr lang="en-US" kern="1200">
                <a:solidFill>
                  <a:schemeClr val="tx1"/>
                </a:solidFill>
                <a:latin typeface="+mj-lt"/>
                <a:ea typeface="+mj-ea"/>
                <a:cs typeface="+mj-cs"/>
              </a:rPr>
              <a:t>Game</a:t>
            </a:r>
            <a:r>
              <a:rPr lang="en-US" kern="1200" spc="-20">
                <a:solidFill>
                  <a:schemeClr val="tx1"/>
                </a:solidFill>
                <a:latin typeface="+mj-lt"/>
                <a:ea typeface="+mj-ea"/>
                <a:cs typeface="+mj-cs"/>
              </a:rPr>
              <a:t> </a:t>
            </a:r>
            <a:r>
              <a:rPr lang="en-US" kern="1200" spc="-10">
                <a:solidFill>
                  <a:schemeClr val="tx1"/>
                </a:solidFill>
                <a:latin typeface="+mj-lt"/>
                <a:ea typeface="+mj-ea"/>
                <a:cs typeface="+mj-cs"/>
              </a:rPr>
              <a:t>Ethics</a:t>
            </a:r>
          </a:p>
        </p:txBody>
      </p:sp>
      <p:graphicFrame>
        <p:nvGraphicFramePr>
          <p:cNvPr id="5" name="object 6">
            <a:extLst>
              <a:ext uri="{FF2B5EF4-FFF2-40B4-BE49-F238E27FC236}">
                <a16:creationId xmlns:a16="http://schemas.microsoft.com/office/drawing/2014/main" id="{D74AE279-93D5-829F-C3C9-C2AE54E5769C}"/>
              </a:ext>
            </a:extLst>
          </p:cNvPr>
          <p:cNvGraphicFramePr/>
          <p:nvPr/>
        </p:nvGraphicFramePr>
        <p:xfrm>
          <a:off x="609600" y="2923750"/>
          <a:ext cx="10972800" cy="3218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676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8F4E936-AF47-A50D-ED85-58F387D68580}"/>
              </a:ext>
            </a:extLst>
          </p:cNvPr>
          <p:cNvSpPr txBox="1">
            <a:spLocks/>
          </p:cNvSpPr>
          <p:nvPr/>
        </p:nvSpPr>
        <p:spPr>
          <a:xfrm>
            <a:off x="609601" y="518028"/>
            <a:ext cx="4435061" cy="1325563"/>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Video</a:t>
            </a:r>
            <a:r>
              <a:rPr lang="en-US" kern="1200" spc="-30" dirty="0">
                <a:solidFill>
                  <a:schemeClr val="tx1"/>
                </a:solidFill>
                <a:latin typeface="+mj-lt"/>
                <a:ea typeface="+mj-ea"/>
                <a:cs typeface="+mj-cs"/>
              </a:rPr>
              <a:t> </a:t>
            </a:r>
            <a:r>
              <a:rPr lang="en-US" kern="1200" dirty="0">
                <a:solidFill>
                  <a:schemeClr val="tx1"/>
                </a:solidFill>
                <a:latin typeface="+mj-lt"/>
                <a:ea typeface="+mj-ea"/>
                <a:cs typeface="+mj-cs"/>
              </a:rPr>
              <a:t>Games</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as</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Objects</a:t>
            </a:r>
            <a:endParaRPr lang="en-US" kern="1200" dirty="0">
              <a:solidFill>
                <a:schemeClr val="tx1"/>
              </a:solidFill>
              <a:latin typeface="+mj-lt"/>
              <a:ea typeface="+mj-ea"/>
              <a:cs typeface="+mj-cs"/>
            </a:endParaRPr>
          </a:p>
        </p:txBody>
      </p:sp>
      <p:graphicFrame>
        <p:nvGraphicFramePr>
          <p:cNvPr id="77" name="object 8">
            <a:extLst>
              <a:ext uri="{FF2B5EF4-FFF2-40B4-BE49-F238E27FC236}">
                <a16:creationId xmlns:a16="http://schemas.microsoft.com/office/drawing/2014/main" id="{5E80C161-BB39-0BB1-63DA-9416BA093680}"/>
              </a:ext>
            </a:extLst>
          </p:cNvPr>
          <p:cNvGraphicFramePr/>
          <p:nvPr>
            <p:extLst>
              <p:ext uri="{D42A27DB-BD31-4B8C-83A1-F6EECF244321}">
                <p14:modId xmlns:p14="http://schemas.microsoft.com/office/powerpoint/2010/main" val="2128235262"/>
              </p:ext>
            </p:extLst>
          </p:nvPr>
        </p:nvGraphicFramePr>
        <p:xfrm>
          <a:off x="415236" y="1843591"/>
          <a:ext cx="4435061" cy="4298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object 2">
            <a:extLst>
              <a:ext uri="{FF2B5EF4-FFF2-40B4-BE49-F238E27FC236}">
                <a16:creationId xmlns:a16="http://schemas.microsoft.com/office/drawing/2014/main" id="{F200D09E-2D4E-9104-74C9-CC476698491D}"/>
              </a:ext>
            </a:extLst>
          </p:cNvPr>
          <p:cNvSpPr txBox="1">
            <a:spLocks/>
          </p:cNvSpPr>
          <p:nvPr/>
        </p:nvSpPr>
        <p:spPr>
          <a:xfrm>
            <a:off x="6436096" y="232968"/>
            <a:ext cx="5369169" cy="1582784"/>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Aft>
                <a:spcPts val="600"/>
              </a:spcAft>
            </a:pPr>
            <a:r>
              <a:rPr lang="en-US" kern="1200" dirty="0">
                <a:solidFill>
                  <a:schemeClr val="tx1"/>
                </a:solidFill>
                <a:latin typeface="+mj-lt"/>
                <a:ea typeface="+mj-ea"/>
                <a:cs typeface="+mj-cs"/>
              </a:rPr>
              <a:t>Video</a:t>
            </a:r>
            <a:r>
              <a:rPr lang="en-US" kern="1200" spc="-30" dirty="0">
                <a:solidFill>
                  <a:schemeClr val="tx1"/>
                </a:solidFill>
                <a:latin typeface="+mj-lt"/>
                <a:ea typeface="+mj-ea"/>
                <a:cs typeface="+mj-cs"/>
              </a:rPr>
              <a:t> </a:t>
            </a:r>
            <a:r>
              <a:rPr lang="en-US" kern="1200" dirty="0">
                <a:solidFill>
                  <a:schemeClr val="tx1"/>
                </a:solidFill>
                <a:latin typeface="+mj-lt"/>
                <a:ea typeface="+mj-ea"/>
                <a:cs typeface="+mj-cs"/>
              </a:rPr>
              <a:t>Games</a:t>
            </a:r>
            <a:r>
              <a:rPr lang="en-US" kern="1200" spc="-25" dirty="0">
                <a:solidFill>
                  <a:schemeClr val="tx1"/>
                </a:solidFill>
                <a:latin typeface="+mj-lt"/>
                <a:ea typeface="+mj-ea"/>
                <a:cs typeface="+mj-cs"/>
              </a:rPr>
              <a:t> </a:t>
            </a:r>
            <a:r>
              <a:rPr lang="en-US" kern="1200" dirty="0">
                <a:solidFill>
                  <a:schemeClr val="tx1"/>
                </a:solidFill>
                <a:latin typeface="+mj-lt"/>
                <a:ea typeface="+mj-ea"/>
                <a:cs typeface="+mj-cs"/>
              </a:rPr>
              <a:t>as</a:t>
            </a:r>
            <a:r>
              <a:rPr lang="en-US" kern="1200" spc="-25" dirty="0">
                <a:solidFill>
                  <a:schemeClr val="tx1"/>
                </a:solidFill>
                <a:latin typeface="+mj-lt"/>
                <a:ea typeface="+mj-ea"/>
                <a:cs typeface="+mj-cs"/>
              </a:rPr>
              <a:t> </a:t>
            </a:r>
            <a:r>
              <a:rPr lang="en-US" kern="1200" spc="-10" dirty="0">
                <a:solidFill>
                  <a:schemeClr val="tx1"/>
                </a:solidFill>
                <a:latin typeface="+mj-lt"/>
                <a:ea typeface="+mj-ea"/>
                <a:cs typeface="+mj-cs"/>
              </a:rPr>
              <a:t>Experiences</a:t>
            </a:r>
            <a:endParaRPr lang="en-US" kern="1200" dirty="0">
              <a:solidFill>
                <a:schemeClr val="tx1"/>
              </a:solidFill>
              <a:latin typeface="+mj-lt"/>
              <a:ea typeface="+mj-ea"/>
              <a:cs typeface="+mj-cs"/>
            </a:endParaRPr>
          </a:p>
        </p:txBody>
      </p:sp>
      <p:graphicFrame>
        <p:nvGraphicFramePr>
          <p:cNvPr id="14" name="object 9">
            <a:extLst>
              <a:ext uri="{FF2B5EF4-FFF2-40B4-BE49-F238E27FC236}">
                <a16:creationId xmlns:a16="http://schemas.microsoft.com/office/drawing/2014/main" id="{CA621525-4EB6-0405-03CF-4612951EDC99}"/>
              </a:ext>
            </a:extLst>
          </p:cNvPr>
          <p:cNvGraphicFramePr/>
          <p:nvPr>
            <p:extLst>
              <p:ext uri="{D42A27DB-BD31-4B8C-83A1-F6EECF244321}">
                <p14:modId xmlns:p14="http://schemas.microsoft.com/office/powerpoint/2010/main" val="1293643002"/>
              </p:ext>
            </p:extLst>
          </p:nvPr>
        </p:nvGraphicFramePr>
        <p:xfrm>
          <a:off x="5985164" y="1815752"/>
          <a:ext cx="5597235" cy="48637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479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99B2ADD-D69E-DD77-B7DE-EA73CB060ACD}"/>
              </a:ext>
            </a:extLst>
          </p:cNvPr>
          <p:cNvSpPr txBox="1">
            <a:spLocks/>
          </p:cNvSpPr>
          <p:nvPr/>
        </p:nvSpPr>
        <p:spPr>
          <a:xfrm>
            <a:off x="735012" y="1002664"/>
            <a:ext cx="6580188"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Video</a:t>
            </a:r>
            <a:r>
              <a:rPr lang="en-GB" spc="-40"/>
              <a:t> </a:t>
            </a:r>
            <a:r>
              <a:rPr lang="en-GB"/>
              <a:t>Games</a:t>
            </a:r>
            <a:r>
              <a:rPr lang="en-GB" spc="-30"/>
              <a:t> </a:t>
            </a:r>
            <a:r>
              <a:rPr lang="en-GB"/>
              <a:t>as</a:t>
            </a:r>
            <a:r>
              <a:rPr lang="en-GB" spc="-30"/>
              <a:t> </a:t>
            </a:r>
            <a:r>
              <a:rPr lang="en-GB" spc="-10"/>
              <a:t>Objects</a:t>
            </a:r>
            <a:endParaRPr lang="en-GB" spc="-10" dirty="0"/>
          </a:p>
        </p:txBody>
      </p:sp>
      <p:sp>
        <p:nvSpPr>
          <p:cNvPr id="6" name="object 11">
            <a:extLst>
              <a:ext uri="{FF2B5EF4-FFF2-40B4-BE49-F238E27FC236}">
                <a16:creationId xmlns:a16="http://schemas.microsoft.com/office/drawing/2014/main" id="{5FDC8723-A26E-D659-90E0-8B70576CE15A}"/>
              </a:ext>
            </a:extLst>
          </p:cNvPr>
          <p:cNvSpPr txBox="1"/>
          <p:nvPr/>
        </p:nvSpPr>
        <p:spPr>
          <a:xfrm>
            <a:off x="415235" y="1785620"/>
            <a:ext cx="11289877" cy="3530518"/>
          </a:xfrm>
          <a:prstGeom prst="rect">
            <a:avLst/>
          </a:prstGeom>
        </p:spPr>
        <p:txBody>
          <a:bodyPr vert="horz" wrap="square" lIns="0" tIns="93980" rIns="0" bIns="0" rtlCol="0">
            <a:spAutoFit/>
          </a:bodyPr>
          <a:lstStyle/>
          <a:p>
            <a:pPr marL="342900" marR="3382010" indent="-342900">
              <a:lnSpc>
                <a:spcPct val="100000"/>
              </a:lnSpc>
              <a:spcBef>
                <a:spcPts val="740"/>
              </a:spcBef>
              <a:buFont typeface="Arial" panose="020B0604020202020204" pitchFamily="34" charset="0"/>
              <a:buChar char="•"/>
            </a:pPr>
            <a:r>
              <a:rPr lang="en-GB" sz="2150" dirty="0">
                <a:solidFill>
                  <a:srgbClr val="24292E"/>
                </a:solidFill>
                <a:latin typeface="Arial"/>
                <a:cs typeface="Arial"/>
              </a:rPr>
              <a:t>Early</a:t>
            </a:r>
            <a:r>
              <a:rPr lang="en-GB" sz="2150" spc="50" dirty="0">
                <a:solidFill>
                  <a:srgbClr val="24292E"/>
                </a:solidFill>
                <a:latin typeface="Arial"/>
                <a:cs typeface="Arial"/>
              </a:rPr>
              <a:t> </a:t>
            </a:r>
            <a:r>
              <a:rPr lang="en-GB" sz="2150" dirty="0">
                <a:solidFill>
                  <a:srgbClr val="24292E"/>
                </a:solidFill>
                <a:latin typeface="Arial"/>
                <a:cs typeface="Arial"/>
              </a:rPr>
              <a:t>research</a:t>
            </a:r>
            <a:r>
              <a:rPr lang="en-GB" sz="2150" spc="60" dirty="0">
                <a:solidFill>
                  <a:srgbClr val="24292E"/>
                </a:solidFill>
                <a:latin typeface="Arial"/>
                <a:cs typeface="Arial"/>
              </a:rPr>
              <a:t> </a:t>
            </a:r>
            <a:r>
              <a:rPr lang="en-GB" sz="2150" dirty="0">
                <a:solidFill>
                  <a:srgbClr val="24292E"/>
                </a:solidFill>
                <a:latin typeface="Arial"/>
                <a:cs typeface="Arial"/>
              </a:rPr>
              <a:t>focused</a:t>
            </a:r>
            <a:r>
              <a:rPr lang="en-GB" sz="2150" spc="60" dirty="0">
                <a:solidFill>
                  <a:srgbClr val="24292E"/>
                </a:solidFill>
                <a:latin typeface="Arial"/>
                <a:cs typeface="Arial"/>
              </a:rPr>
              <a:t> </a:t>
            </a:r>
            <a:r>
              <a:rPr lang="en-GB" sz="2150" dirty="0">
                <a:solidFill>
                  <a:srgbClr val="24292E"/>
                </a:solidFill>
                <a:latin typeface="Arial"/>
                <a:cs typeface="Arial"/>
              </a:rPr>
              <a:t>on</a:t>
            </a:r>
            <a:r>
              <a:rPr lang="en-GB" sz="2150" spc="60" dirty="0">
                <a:solidFill>
                  <a:srgbClr val="24292E"/>
                </a:solidFill>
                <a:latin typeface="Arial"/>
                <a:cs typeface="Arial"/>
              </a:rPr>
              <a:t> </a:t>
            </a:r>
            <a:r>
              <a:rPr lang="en-GB" sz="2150" dirty="0">
                <a:solidFill>
                  <a:srgbClr val="24292E"/>
                </a:solidFill>
                <a:latin typeface="Arial"/>
                <a:cs typeface="Arial"/>
              </a:rPr>
              <a:t>games</a:t>
            </a:r>
            <a:r>
              <a:rPr lang="en-GB" sz="2150" spc="60"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cultural</a:t>
            </a:r>
            <a:r>
              <a:rPr lang="en-GB" sz="2150" spc="60" dirty="0">
                <a:solidFill>
                  <a:srgbClr val="24292E"/>
                </a:solidFill>
                <a:latin typeface="Arial"/>
                <a:cs typeface="Arial"/>
              </a:rPr>
              <a:t> </a:t>
            </a:r>
            <a:r>
              <a:rPr lang="en-GB" sz="2150" spc="-10" dirty="0">
                <a:solidFill>
                  <a:srgbClr val="24292E"/>
                </a:solidFill>
                <a:latin typeface="Arial"/>
                <a:cs typeface="Arial"/>
              </a:rPr>
              <a:t>devices</a:t>
            </a:r>
            <a:endParaRPr lang="en-GB" sz="2150" dirty="0">
              <a:latin typeface="Arial"/>
              <a:cs typeface="Arial"/>
            </a:endParaRPr>
          </a:p>
          <a:p>
            <a:pPr marL="800100" marR="3355975" lvl="1" indent="-342900">
              <a:spcBef>
                <a:spcPts val="645"/>
              </a:spcBef>
              <a:buFont typeface="Arial" panose="020B0604020202020204" pitchFamily="34" charset="0"/>
              <a:buChar char="•"/>
            </a:pPr>
            <a:r>
              <a:rPr lang="en-GB" sz="2150" dirty="0">
                <a:solidFill>
                  <a:srgbClr val="24292E"/>
                </a:solidFill>
                <a:latin typeface="Arial"/>
                <a:cs typeface="Arial"/>
              </a:rPr>
              <a:t>i.e.,</a:t>
            </a:r>
            <a:r>
              <a:rPr lang="en-GB" sz="2150" spc="30" dirty="0">
                <a:solidFill>
                  <a:srgbClr val="24292E"/>
                </a:solidFill>
                <a:latin typeface="Arial"/>
                <a:cs typeface="Arial"/>
              </a:rPr>
              <a:t> </a:t>
            </a:r>
            <a:r>
              <a:rPr lang="en-GB" sz="2150" dirty="0">
                <a:solidFill>
                  <a:srgbClr val="24292E"/>
                </a:solidFill>
                <a:latin typeface="Arial"/>
                <a:cs typeface="Arial"/>
              </a:rPr>
              <a:t>looked</a:t>
            </a:r>
            <a:r>
              <a:rPr lang="en-GB" sz="2150" spc="45" dirty="0">
                <a:solidFill>
                  <a:srgbClr val="24292E"/>
                </a:solidFill>
                <a:latin typeface="Arial"/>
                <a:cs typeface="Arial"/>
              </a:rPr>
              <a:t> </a:t>
            </a:r>
            <a:r>
              <a:rPr lang="en-GB" sz="2150" dirty="0">
                <a:solidFill>
                  <a:srgbClr val="24292E"/>
                </a:solidFill>
                <a:latin typeface="Arial"/>
                <a:cs typeface="Arial"/>
              </a:rPr>
              <a:t>at</a:t>
            </a:r>
            <a:r>
              <a:rPr lang="en-GB" sz="2150" spc="40" dirty="0">
                <a:solidFill>
                  <a:srgbClr val="24292E"/>
                </a:solidFill>
                <a:latin typeface="Arial"/>
                <a:cs typeface="Arial"/>
              </a:rPr>
              <a:t> </a:t>
            </a:r>
            <a:r>
              <a:rPr lang="en-GB" sz="2150" dirty="0">
                <a:solidFill>
                  <a:srgbClr val="24292E"/>
                </a:solidFill>
                <a:latin typeface="Arial"/>
                <a:cs typeface="Arial"/>
              </a:rPr>
              <a:t>their</a:t>
            </a:r>
            <a:r>
              <a:rPr lang="en-GB" sz="2150" spc="40" dirty="0">
                <a:solidFill>
                  <a:srgbClr val="24292E"/>
                </a:solidFill>
                <a:latin typeface="Arial"/>
                <a:cs typeface="Arial"/>
              </a:rPr>
              <a:t> </a:t>
            </a:r>
            <a:r>
              <a:rPr lang="en-GB" sz="2150" dirty="0">
                <a:solidFill>
                  <a:srgbClr val="24292E"/>
                </a:solidFill>
                <a:latin typeface="Arial"/>
                <a:cs typeface="Arial"/>
              </a:rPr>
              <a:t>effect</a:t>
            </a:r>
            <a:r>
              <a:rPr lang="en-GB" sz="2150" spc="45" dirty="0">
                <a:solidFill>
                  <a:srgbClr val="24292E"/>
                </a:solidFill>
                <a:latin typeface="Arial"/>
                <a:cs typeface="Arial"/>
              </a:rPr>
              <a:t> </a:t>
            </a:r>
            <a:r>
              <a:rPr lang="en-GB" sz="2150" dirty="0">
                <a:solidFill>
                  <a:srgbClr val="24292E"/>
                </a:solidFill>
                <a:latin typeface="Arial"/>
                <a:cs typeface="Arial"/>
              </a:rPr>
              <a:t>on</a:t>
            </a:r>
            <a:r>
              <a:rPr lang="en-GB" sz="2150" spc="40" dirty="0">
                <a:solidFill>
                  <a:srgbClr val="24292E"/>
                </a:solidFill>
                <a:latin typeface="Arial"/>
                <a:cs typeface="Arial"/>
              </a:rPr>
              <a:t> </a:t>
            </a:r>
            <a:r>
              <a:rPr lang="en-GB" sz="2150" dirty="0">
                <a:solidFill>
                  <a:srgbClr val="24292E"/>
                </a:solidFill>
                <a:latin typeface="Arial"/>
                <a:cs typeface="Arial"/>
              </a:rPr>
              <a:t>cultural</a:t>
            </a:r>
            <a:r>
              <a:rPr lang="en-GB" sz="2150" spc="45" dirty="0">
                <a:solidFill>
                  <a:srgbClr val="24292E"/>
                </a:solidFill>
                <a:latin typeface="Arial"/>
                <a:cs typeface="Arial"/>
              </a:rPr>
              <a:t> </a:t>
            </a:r>
            <a:r>
              <a:rPr lang="en-GB" sz="2150" spc="-10" dirty="0">
                <a:solidFill>
                  <a:srgbClr val="24292E"/>
                </a:solidFill>
                <a:latin typeface="Arial"/>
                <a:cs typeface="Arial"/>
              </a:rPr>
              <a:t>development</a:t>
            </a:r>
            <a:endParaRPr lang="en-GB" sz="2150" dirty="0">
              <a:latin typeface="Arial"/>
              <a:cs typeface="Arial"/>
            </a:endParaRPr>
          </a:p>
          <a:p>
            <a:pPr marL="355600" indent="-342900">
              <a:lnSpc>
                <a:spcPct val="100000"/>
              </a:lnSpc>
              <a:spcBef>
                <a:spcPts val="1245"/>
              </a:spcBef>
              <a:buFont typeface="Arial" panose="020B0604020202020204" pitchFamily="34" charset="0"/>
              <a:buChar char="•"/>
            </a:pPr>
            <a:r>
              <a:rPr lang="en-GB" sz="2150" spc="-80" dirty="0">
                <a:solidFill>
                  <a:srgbClr val="0366D5"/>
                </a:solidFill>
                <a:latin typeface="Arial"/>
                <a:cs typeface="Arial"/>
                <a:hlinkClick r:id="rId2"/>
              </a:rPr>
              <a:t>F.</a:t>
            </a:r>
            <a:r>
              <a:rPr lang="en-GB" sz="2150" spc="40" dirty="0">
                <a:solidFill>
                  <a:srgbClr val="0366D5"/>
                </a:solidFill>
                <a:latin typeface="Arial"/>
                <a:cs typeface="Arial"/>
                <a:hlinkClick r:id="rId2"/>
              </a:rPr>
              <a:t> </a:t>
            </a:r>
            <a:r>
              <a:rPr lang="en-GB" sz="2150" dirty="0" err="1">
                <a:solidFill>
                  <a:srgbClr val="0366D5"/>
                </a:solidFill>
                <a:latin typeface="Arial"/>
                <a:cs typeface="Arial"/>
                <a:hlinkClick r:id="rId2"/>
              </a:rPr>
              <a:t>Provenzo</a:t>
            </a:r>
            <a:r>
              <a:rPr lang="en-GB" sz="2150" spc="40" dirty="0">
                <a:solidFill>
                  <a:srgbClr val="0366D5"/>
                </a:solidFill>
                <a:latin typeface="Arial"/>
                <a:cs typeface="Arial"/>
                <a:hlinkClick r:id="rId2"/>
              </a:rPr>
              <a:t> </a:t>
            </a:r>
            <a:r>
              <a:rPr lang="en-GB" sz="2150" dirty="0">
                <a:solidFill>
                  <a:srgbClr val="0366D5"/>
                </a:solidFill>
                <a:latin typeface="Arial"/>
                <a:cs typeface="Arial"/>
                <a:hlinkClick r:id="rId2"/>
              </a:rPr>
              <a:t>(1991)</a:t>
            </a:r>
            <a:r>
              <a:rPr lang="en-GB" sz="2150" spc="35" dirty="0">
                <a:solidFill>
                  <a:srgbClr val="0366D5"/>
                </a:solidFill>
                <a:latin typeface="Arial"/>
                <a:cs typeface="Arial"/>
              </a:rPr>
              <a:t> </a:t>
            </a:r>
            <a:r>
              <a:rPr lang="en-GB" sz="2150" dirty="0">
                <a:solidFill>
                  <a:srgbClr val="24292E"/>
                </a:solidFill>
                <a:latin typeface="Arial"/>
                <a:cs typeface="Arial"/>
              </a:rPr>
              <a:t>-</a:t>
            </a:r>
            <a:r>
              <a:rPr lang="en-GB" sz="2150" spc="40" dirty="0">
                <a:solidFill>
                  <a:srgbClr val="24292E"/>
                </a:solidFill>
                <a:latin typeface="Arial"/>
                <a:cs typeface="Arial"/>
              </a:rPr>
              <a:t> </a:t>
            </a:r>
            <a:r>
              <a:rPr lang="en-GB" sz="2150" i="1" dirty="0">
                <a:solidFill>
                  <a:srgbClr val="24292E"/>
                </a:solidFill>
                <a:latin typeface="Arial"/>
                <a:cs typeface="Arial"/>
              </a:rPr>
              <a:t>Video</a:t>
            </a:r>
            <a:r>
              <a:rPr lang="en-GB" sz="2150" i="1" spc="40" dirty="0">
                <a:solidFill>
                  <a:srgbClr val="24292E"/>
                </a:solidFill>
                <a:latin typeface="Arial"/>
                <a:cs typeface="Arial"/>
              </a:rPr>
              <a:t> </a:t>
            </a:r>
            <a:r>
              <a:rPr lang="en-GB" sz="2150" i="1" dirty="0">
                <a:solidFill>
                  <a:srgbClr val="24292E"/>
                </a:solidFill>
                <a:latin typeface="Arial"/>
                <a:cs typeface="Arial"/>
              </a:rPr>
              <a:t>Kids:</a:t>
            </a:r>
            <a:r>
              <a:rPr lang="en-GB" sz="2150" i="1" spc="40" dirty="0">
                <a:solidFill>
                  <a:srgbClr val="24292E"/>
                </a:solidFill>
                <a:latin typeface="Arial"/>
                <a:cs typeface="Arial"/>
              </a:rPr>
              <a:t> </a:t>
            </a:r>
            <a:r>
              <a:rPr lang="en-GB" sz="2150" i="1" dirty="0">
                <a:solidFill>
                  <a:srgbClr val="24292E"/>
                </a:solidFill>
                <a:latin typeface="Arial"/>
                <a:cs typeface="Arial"/>
              </a:rPr>
              <a:t>Making</a:t>
            </a:r>
            <a:r>
              <a:rPr lang="en-GB" sz="2150" i="1" spc="35" dirty="0">
                <a:solidFill>
                  <a:srgbClr val="24292E"/>
                </a:solidFill>
                <a:latin typeface="Arial"/>
                <a:cs typeface="Arial"/>
              </a:rPr>
              <a:t> </a:t>
            </a:r>
            <a:r>
              <a:rPr lang="en-GB" sz="2150" i="1" dirty="0">
                <a:solidFill>
                  <a:srgbClr val="24292E"/>
                </a:solidFill>
                <a:latin typeface="Arial"/>
                <a:cs typeface="Arial"/>
              </a:rPr>
              <a:t>Sense</a:t>
            </a:r>
            <a:r>
              <a:rPr lang="en-GB" sz="2150" i="1" spc="40" dirty="0">
                <a:solidFill>
                  <a:srgbClr val="24292E"/>
                </a:solidFill>
                <a:latin typeface="Arial"/>
                <a:cs typeface="Arial"/>
              </a:rPr>
              <a:t> </a:t>
            </a:r>
            <a:r>
              <a:rPr lang="en-GB" sz="2150" i="1" dirty="0">
                <a:solidFill>
                  <a:srgbClr val="24292E"/>
                </a:solidFill>
                <a:latin typeface="Arial"/>
                <a:cs typeface="Arial"/>
              </a:rPr>
              <a:t>of</a:t>
            </a:r>
            <a:r>
              <a:rPr lang="en-GB" sz="2150" i="1" spc="40" dirty="0">
                <a:solidFill>
                  <a:srgbClr val="24292E"/>
                </a:solidFill>
                <a:latin typeface="Arial"/>
                <a:cs typeface="Arial"/>
              </a:rPr>
              <a:t> </a:t>
            </a:r>
            <a:r>
              <a:rPr lang="en-GB" sz="2150" i="1" spc="-10" dirty="0">
                <a:solidFill>
                  <a:srgbClr val="24292E"/>
                </a:solidFill>
                <a:latin typeface="Arial"/>
                <a:cs typeface="Arial"/>
              </a:rPr>
              <a:t>Nintendo</a:t>
            </a:r>
            <a:endParaRPr lang="en-GB" sz="2150" dirty="0">
              <a:latin typeface="Arial"/>
              <a:cs typeface="Arial"/>
            </a:endParaRPr>
          </a:p>
          <a:p>
            <a:pPr marL="90741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Focused</a:t>
            </a:r>
            <a:r>
              <a:rPr lang="en-GB" sz="2150" spc="80" dirty="0">
                <a:solidFill>
                  <a:srgbClr val="24292E"/>
                </a:solidFill>
                <a:latin typeface="Arial"/>
                <a:cs typeface="Arial"/>
              </a:rPr>
              <a:t> </a:t>
            </a:r>
            <a:r>
              <a:rPr lang="en-GB" sz="2150" spc="-25" dirty="0">
                <a:solidFill>
                  <a:srgbClr val="24292E"/>
                </a:solidFill>
                <a:latin typeface="Arial"/>
                <a:cs typeface="Arial"/>
              </a:rPr>
              <a:t>on:</a:t>
            </a:r>
            <a:endParaRPr lang="en-GB" sz="2150" dirty="0">
              <a:latin typeface="Arial"/>
              <a:cs typeface="Arial"/>
            </a:endParaRPr>
          </a:p>
          <a:p>
            <a:pPr marL="145986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Issues</a:t>
            </a:r>
            <a:r>
              <a:rPr lang="en-GB" sz="2150" spc="55" dirty="0">
                <a:solidFill>
                  <a:srgbClr val="24292E"/>
                </a:solidFill>
                <a:latin typeface="Arial"/>
                <a:cs typeface="Arial"/>
              </a:rPr>
              <a:t> </a:t>
            </a:r>
            <a:r>
              <a:rPr lang="en-GB" sz="2150" dirty="0">
                <a:solidFill>
                  <a:srgbClr val="24292E"/>
                </a:solidFill>
                <a:latin typeface="Arial"/>
                <a:cs typeface="Arial"/>
              </a:rPr>
              <a:t>of</a:t>
            </a:r>
            <a:r>
              <a:rPr lang="en-GB" sz="2150" spc="65" dirty="0">
                <a:solidFill>
                  <a:srgbClr val="24292E"/>
                </a:solidFill>
                <a:latin typeface="Arial"/>
                <a:cs typeface="Arial"/>
              </a:rPr>
              <a:t> </a:t>
            </a:r>
            <a:r>
              <a:rPr lang="en-GB" sz="2150" dirty="0">
                <a:solidFill>
                  <a:srgbClr val="24292E"/>
                </a:solidFill>
                <a:latin typeface="Arial"/>
                <a:cs typeface="Arial"/>
              </a:rPr>
              <a:t>simulated</a:t>
            </a:r>
            <a:r>
              <a:rPr lang="en-GB" sz="2150" spc="60" dirty="0">
                <a:solidFill>
                  <a:srgbClr val="24292E"/>
                </a:solidFill>
                <a:latin typeface="Arial"/>
                <a:cs typeface="Arial"/>
              </a:rPr>
              <a:t> </a:t>
            </a:r>
            <a:r>
              <a:rPr lang="en-GB" sz="2150" dirty="0">
                <a:solidFill>
                  <a:srgbClr val="24292E"/>
                </a:solidFill>
                <a:latin typeface="Arial"/>
                <a:cs typeface="Arial"/>
              </a:rPr>
              <a:t>violence</a:t>
            </a:r>
            <a:r>
              <a:rPr lang="en-GB" sz="2150" spc="65" dirty="0">
                <a:solidFill>
                  <a:srgbClr val="24292E"/>
                </a:solidFill>
                <a:latin typeface="Arial"/>
                <a:cs typeface="Arial"/>
              </a:rPr>
              <a:t> </a:t>
            </a:r>
            <a:r>
              <a:rPr lang="en-GB" sz="2150" dirty="0">
                <a:solidFill>
                  <a:srgbClr val="24292E"/>
                </a:solidFill>
                <a:latin typeface="Arial"/>
                <a:cs typeface="Arial"/>
              </a:rPr>
              <a:t>and</a:t>
            </a:r>
            <a:r>
              <a:rPr lang="en-GB" sz="2150" spc="65" dirty="0">
                <a:solidFill>
                  <a:srgbClr val="24292E"/>
                </a:solidFill>
                <a:latin typeface="Arial"/>
                <a:cs typeface="Arial"/>
              </a:rPr>
              <a:t> </a:t>
            </a:r>
            <a:r>
              <a:rPr lang="en-GB" sz="2150" dirty="0">
                <a:solidFill>
                  <a:srgbClr val="24292E"/>
                </a:solidFill>
                <a:latin typeface="Arial"/>
                <a:cs typeface="Arial"/>
              </a:rPr>
              <a:t>gender</a:t>
            </a:r>
            <a:r>
              <a:rPr lang="en-GB" sz="2150" spc="65" dirty="0">
                <a:solidFill>
                  <a:srgbClr val="24292E"/>
                </a:solidFill>
                <a:latin typeface="Arial"/>
                <a:cs typeface="Arial"/>
              </a:rPr>
              <a:t> </a:t>
            </a:r>
            <a:r>
              <a:rPr lang="en-GB" sz="2150" spc="-10" dirty="0">
                <a:solidFill>
                  <a:srgbClr val="24292E"/>
                </a:solidFill>
                <a:latin typeface="Arial"/>
                <a:cs typeface="Arial"/>
              </a:rPr>
              <a:t>representation</a:t>
            </a:r>
            <a:endParaRPr lang="en-GB" sz="2150" dirty="0">
              <a:latin typeface="Arial"/>
              <a:cs typeface="Arial"/>
            </a:endParaRPr>
          </a:p>
          <a:p>
            <a:pPr marL="1459865" marR="2676525" indent="-342900">
              <a:lnSpc>
                <a:spcPct val="145300"/>
              </a:lnSpc>
              <a:buFont typeface="Arial" panose="020B0604020202020204" pitchFamily="34" charset="0"/>
              <a:buChar char="•"/>
            </a:pPr>
            <a:r>
              <a:rPr lang="en-GB" sz="2150" dirty="0">
                <a:solidFill>
                  <a:srgbClr val="24292E"/>
                </a:solidFill>
                <a:latin typeface="Arial"/>
                <a:cs typeface="Arial"/>
              </a:rPr>
              <a:t>Nintendo</a:t>
            </a:r>
            <a:r>
              <a:rPr lang="en-GB" sz="2150" spc="50" dirty="0">
                <a:solidFill>
                  <a:srgbClr val="24292E"/>
                </a:solidFill>
                <a:latin typeface="Arial"/>
                <a:cs typeface="Arial"/>
              </a:rPr>
              <a:t> </a:t>
            </a:r>
            <a:r>
              <a:rPr lang="en-GB" sz="2150" dirty="0">
                <a:solidFill>
                  <a:srgbClr val="24292E"/>
                </a:solidFill>
                <a:latin typeface="Arial"/>
                <a:cs typeface="Arial"/>
              </a:rPr>
              <a:t>-</a:t>
            </a:r>
            <a:r>
              <a:rPr lang="en-GB" sz="2150" spc="55" dirty="0">
                <a:solidFill>
                  <a:srgbClr val="24292E"/>
                </a:solidFill>
                <a:latin typeface="Arial"/>
                <a:cs typeface="Arial"/>
              </a:rPr>
              <a:t> </a:t>
            </a:r>
            <a:r>
              <a:rPr lang="en-GB" sz="2150" dirty="0">
                <a:solidFill>
                  <a:srgbClr val="24292E"/>
                </a:solidFill>
                <a:latin typeface="Arial"/>
                <a:cs typeface="Arial"/>
              </a:rPr>
              <a:t>market</a:t>
            </a:r>
            <a:r>
              <a:rPr lang="en-GB" sz="2150" spc="50" dirty="0">
                <a:solidFill>
                  <a:srgbClr val="24292E"/>
                </a:solidFill>
                <a:latin typeface="Arial"/>
                <a:cs typeface="Arial"/>
              </a:rPr>
              <a:t> </a:t>
            </a:r>
            <a:r>
              <a:rPr lang="en-GB" sz="2150" dirty="0">
                <a:solidFill>
                  <a:srgbClr val="24292E"/>
                </a:solidFill>
                <a:latin typeface="Arial"/>
                <a:cs typeface="Arial"/>
              </a:rPr>
              <a:t>dominant</a:t>
            </a:r>
            <a:r>
              <a:rPr lang="en-GB" sz="2150" spc="55" dirty="0">
                <a:solidFill>
                  <a:srgbClr val="24292E"/>
                </a:solidFill>
                <a:latin typeface="Arial"/>
                <a:cs typeface="Arial"/>
              </a:rPr>
              <a:t> </a:t>
            </a:r>
            <a:r>
              <a:rPr lang="en-GB" sz="2150" dirty="0">
                <a:solidFill>
                  <a:srgbClr val="24292E"/>
                </a:solidFill>
                <a:latin typeface="Arial"/>
                <a:cs typeface="Arial"/>
              </a:rPr>
              <a:t>(80s</a:t>
            </a:r>
            <a:r>
              <a:rPr lang="en-GB" sz="2150" spc="50" dirty="0">
                <a:solidFill>
                  <a:srgbClr val="24292E"/>
                </a:solidFill>
                <a:latin typeface="Arial"/>
                <a:cs typeface="Arial"/>
              </a:rPr>
              <a:t> </a:t>
            </a:r>
            <a:r>
              <a:rPr lang="en-GB" sz="2150" dirty="0">
                <a:solidFill>
                  <a:srgbClr val="24292E"/>
                </a:solidFill>
                <a:latin typeface="Arial"/>
                <a:cs typeface="Arial"/>
              </a:rPr>
              <a:t>-</a:t>
            </a:r>
            <a:r>
              <a:rPr lang="en-GB" sz="2150" spc="55" dirty="0">
                <a:solidFill>
                  <a:srgbClr val="24292E"/>
                </a:solidFill>
                <a:latin typeface="Arial"/>
                <a:cs typeface="Arial"/>
              </a:rPr>
              <a:t> </a:t>
            </a:r>
            <a:r>
              <a:rPr lang="en-GB" sz="2150" dirty="0">
                <a:solidFill>
                  <a:srgbClr val="24292E"/>
                </a:solidFill>
                <a:latin typeface="Arial"/>
                <a:cs typeface="Arial"/>
              </a:rPr>
              <a:t>90s</a:t>
            </a:r>
            <a:r>
              <a:rPr lang="en-GB" sz="2150" spc="50" dirty="0">
                <a:solidFill>
                  <a:srgbClr val="24292E"/>
                </a:solidFill>
                <a:latin typeface="Arial"/>
                <a:cs typeface="Arial"/>
              </a:rPr>
              <a:t> </a:t>
            </a:r>
            <a:r>
              <a:rPr lang="en-GB" sz="2150" spc="-10" dirty="0">
                <a:solidFill>
                  <a:srgbClr val="24292E"/>
                </a:solidFill>
                <a:latin typeface="Arial"/>
                <a:cs typeface="Arial"/>
              </a:rPr>
              <a:t>America).</a:t>
            </a:r>
          </a:p>
          <a:p>
            <a:pPr marL="1459865" marR="2676525" indent="-342900">
              <a:lnSpc>
                <a:spcPct val="145300"/>
              </a:lnSpc>
              <a:buFont typeface="Arial" panose="020B0604020202020204" pitchFamily="34" charset="0"/>
              <a:buChar char="•"/>
            </a:pPr>
            <a:r>
              <a:rPr lang="en-GB" sz="2150" dirty="0">
                <a:solidFill>
                  <a:srgbClr val="24292E"/>
                </a:solidFill>
                <a:latin typeface="Arial"/>
                <a:cs typeface="Arial"/>
              </a:rPr>
              <a:t>Children</a:t>
            </a:r>
            <a:r>
              <a:rPr lang="en-GB" sz="2150" spc="55"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players</a:t>
            </a:r>
            <a:r>
              <a:rPr lang="en-GB" sz="2150" spc="65" dirty="0">
                <a:solidFill>
                  <a:srgbClr val="24292E"/>
                </a:solidFill>
                <a:latin typeface="Arial"/>
                <a:cs typeface="Arial"/>
              </a:rPr>
              <a:t> </a:t>
            </a:r>
            <a:r>
              <a:rPr lang="en-GB" sz="2150" dirty="0">
                <a:solidFill>
                  <a:srgbClr val="24292E"/>
                </a:solidFill>
                <a:latin typeface="Arial"/>
                <a:cs typeface="Arial"/>
              </a:rPr>
              <a:t>(developing</a:t>
            </a:r>
            <a:r>
              <a:rPr lang="en-GB" sz="2150" spc="65" dirty="0">
                <a:solidFill>
                  <a:srgbClr val="24292E"/>
                </a:solidFill>
                <a:latin typeface="Arial"/>
                <a:cs typeface="Arial"/>
              </a:rPr>
              <a:t> </a:t>
            </a:r>
            <a:r>
              <a:rPr lang="en-GB" sz="2150" dirty="0">
                <a:solidFill>
                  <a:srgbClr val="24292E"/>
                </a:solidFill>
                <a:latin typeface="Arial"/>
                <a:cs typeface="Arial"/>
              </a:rPr>
              <a:t>as</a:t>
            </a:r>
            <a:r>
              <a:rPr lang="en-GB" sz="2150" spc="65" dirty="0">
                <a:solidFill>
                  <a:srgbClr val="24292E"/>
                </a:solidFill>
                <a:latin typeface="Arial"/>
                <a:cs typeface="Arial"/>
              </a:rPr>
              <a:t> </a:t>
            </a:r>
            <a:r>
              <a:rPr lang="en-GB" sz="2150" dirty="0">
                <a:solidFill>
                  <a:srgbClr val="24292E"/>
                </a:solidFill>
                <a:latin typeface="Arial"/>
                <a:cs typeface="Arial"/>
              </a:rPr>
              <a:t>moral</a:t>
            </a:r>
            <a:r>
              <a:rPr lang="en-GB" sz="2150" spc="65" dirty="0">
                <a:solidFill>
                  <a:srgbClr val="24292E"/>
                </a:solidFill>
                <a:latin typeface="Arial"/>
                <a:cs typeface="Arial"/>
              </a:rPr>
              <a:t> </a:t>
            </a:r>
            <a:r>
              <a:rPr lang="en-GB" sz="2150" spc="-10" dirty="0">
                <a:solidFill>
                  <a:srgbClr val="24292E"/>
                </a:solidFill>
                <a:latin typeface="Arial"/>
                <a:cs typeface="Arial"/>
              </a:rPr>
              <a:t>beings).</a:t>
            </a:r>
            <a:endParaRPr lang="en-GB" sz="2150" dirty="0">
              <a:latin typeface="Arial"/>
              <a:cs typeface="Arial"/>
            </a:endParaRPr>
          </a:p>
          <a:p>
            <a:pPr marL="907415" marR="5080" indent="-342900">
              <a:lnSpc>
                <a:spcPct val="125000"/>
              </a:lnSpc>
              <a:spcBef>
                <a:spcPts val="525"/>
              </a:spcBef>
              <a:buFont typeface="Arial" panose="020B0604020202020204" pitchFamily="34" charset="0"/>
              <a:buChar char="•"/>
            </a:pPr>
            <a:r>
              <a:rPr lang="en-GB" sz="2150" dirty="0">
                <a:solidFill>
                  <a:srgbClr val="24292E"/>
                </a:solidFill>
                <a:latin typeface="Arial"/>
                <a:cs typeface="Arial"/>
              </a:rPr>
              <a:t>Considers</a:t>
            </a:r>
            <a:r>
              <a:rPr lang="en-GB" sz="2150" spc="45" dirty="0">
                <a:solidFill>
                  <a:srgbClr val="24292E"/>
                </a:solidFill>
                <a:latin typeface="Arial"/>
                <a:cs typeface="Arial"/>
              </a:rPr>
              <a:t> </a:t>
            </a:r>
            <a:r>
              <a:rPr lang="en-GB" sz="2150" dirty="0">
                <a:solidFill>
                  <a:srgbClr val="24292E"/>
                </a:solidFill>
                <a:latin typeface="Arial"/>
                <a:cs typeface="Arial"/>
              </a:rPr>
              <a:t>players</a:t>
            </a:r>
            <a:r>
              <a:rPr lang="en-GB" sz="2150" spc="55" dirty="0">
                <a:solidFill>
                  <a:srgbClr val="24292E"/>
                </a:solidFill>
                <a:latin typeface="Arial"/>
                <a:cs typeface="Arial"/>
              </a:rPr>
              <a:t> </a:t>
            </a:r>
            <a:r>
              <a:rPr lang="en-GB" sz="2150" dirty="0">
                <a:solidFill>
                  <a:srgbClr val="24292E"/>
                </a:solidFill>
                <a:latin typeface="Arial"/>
                <a:cs typeface="Arial"/>
              </a:rPr>
              <a:t>slaves</a:t>
            </a:r>
            <a:r>
              <a:rPr lang="en-GB" sz="2150" spc="55" dirty="0">
                <a:solidFill>
                  <a:srgbClr val="24292E"/>
                </a:solidFill>
                <a:latin typeface="Arial"/>
                <a:cs typeface="Arial"/>
              </a:rPr>
              <a:t> </a:t>
            </a:r>
            <a:r>
              <a:rPr lang="en-GB" sz="2150" dirty="0">
                <a:solidFill>
                  <a:srgbClr val="24292E"/>
                </a:solidFill>
                <a:latin typeface="Arial"/>
                <a:cs typeface="Arial"/>
              </a:rPr>
              <a:t>to</a:t>
            </a:r>
            <a:r>
              <a:rPr lang="en-GB" sz="2150" spc="55" dirty="0">
                <a:solidFill>
                  <a:srgbClr val="24292E"/>
                </a:solidFill>
                <a:latin typeface="Arial"/>
                <a:cs typeface="Arial"/>
              </a:rPr>
              <a:t> </a:t>
            </a:r>
            <a:r>
              <a:rPr lang="en-GB" sz="2150" dirty="0">
                <a:solidFill>
                  <a:srgbClr val="24292E"/>
                </a:solidFill>
                <a:latin typeface="Arial"/>
                <a:cs typeface="Arial"/>
              </a:rPr>
              <a:t>the</a:t>
            </a:r>
            <a:r>
              <a:rPr lang="en-GB" sz="2150" spc="55" dirty="0">
                <a:solidFill>
                  <a:srgbClr val="24292E"/>
                </a:solidFill>
                <a:latin typeface="Arial"/>
                <a:cs typeface="Arial"/>
              </a:rPr>
              <a:t> </a:t>
            </a:r>
            <a:r>
              <a:rPr lang="en-GB" sz="2150" dirty="0">
                <a:solidFill>
                  <a:srgbClr val="24292E"/>
                </a:solidFill>
                <a:latin typeface="Arial"/>
                <a:cs typeface="Arial"/>
              </a:rPr>
              <a:t>rules</a:t>
            </a:r>
            <a:r>
              <a:rPr lang="en-GB" sz="2150" spc="55" dirty="0">
                <a:solidFill>
                  <a:srgbClr val="24292E"/>
                </a:solidFill>
                <a:latin typeface="Arial"/>
                <a:cs typeface="Arial"/>
              </a:rPr>
              <a:t> </a:t>
            </a:r>
            <a:r>
              <a:rPr lang="en-GB" sz="2150" dirty="0">
                <a:solidFill>
                  <a:srgbClr val="24292E"/>
                </a:solidFill>
                <a:latin typeface="Arial"/>
                <a:cs typeface="Arial"/>
              </a:rPr>
              <a:t>imposed</a:t>
            </a:r>
            <a:r>
              <a:rPr lang="en-GB" sz="2150" spc="55" dirty="0">
                <a:solidFill>
                  <a:srgbClr val="24292E"/>
                </a:solidFill>
                <a:latin typeface="Arial"/>
                <a:cs typeface="Arial"/>
              </a:rPr>
              <a:t> </a:t>
            </a:r>
            <a:r>
              <a:rPr lang="en-GB" sz="2150" dirty="0">
                <a:solidFill>
                  <a:srgbClr val="24292E"/>
                </a:solidFill>
                <a:latin typeface="Arial"/>
                <a:cs typeface="Arial"/>
              </a:rPr>
              <a:t>by</a:t>
            </a:r>
            <a:r>
              <a:rPr lang="en-GB" sz="2150" spc="55" dirty="0">
                <a:solidFill>
                  <a:srgbClr val="24292E"/>
                </a:solidFill>
                <a:latin typeface="Arial"/>
                <a:cs typeface="Arial"/>
              </a:rPr>
              <a:t> </a:t>
            </a:r>
            <a:r>
              <a:rPr lang="en-GB" sz="2150" dirty="0">
                <a:solidFill>
                  <a:srgbClr val="24292E"/>
                </a:solidFill>
                <a:latin typeface="Arial"/>
                <a:cs typeface="Arial"/>
              </a:rPr>
              <a:t>the</a:t>
            </a:r>
            <a:r>
              <a:rPr lang="en-GB" sz="2150" spc="55" dirty="0">
                <a:solidFill>
                  <a:srgbClr val="24292E"/>
                </a:solidFill>
                <a:latin typeface="Arial"/>
                <a:cs typeface="Arial"/>
              </a:rPr>
              <a:t> </a:t>
            </a:r>
            <a:r>
              <a:rPr lang="en-GB" sz="2150" dirty="0">
                <a:solidFill>
                  <a:srgbClr val="24292E"/>
                </a:solidFill>
                <a:latin typeface="Arial"/>
                <a:cs typeface="Arial"/>
              </a:rPr>
              <a:t>game</a:t>
            </a:r>
            <a:r>
              <a:rPr lang="en-GB" sz="2150" spc="55" dirty="0">
                <a:solidFill>
                  <a:srgbClr val="24292E"/>
                </a:solidFill>
                <a:latin typeface="Arial"/>
                <a:cs typeface="Arial"/>
              </a:rPr>
              <a:t> </a:t>
            </a:r>
            <a:r>
              <a:rPr lang="en-GB" sz="2150" dirty="0">
                <a:solidFill>
                  <a:srgbClr val="24292E"/>
                </a:solidFill>
                <a:latin typeface="Arial"/>
                <a:cs typeface="Arial"/>
              </a:rPr>
              <a:t>(devoid</a:t>
            </a:r>
            <a:r>
              <a:rPr lang="en-GB" sz="2150" spc="55" dirty="0">
                <a:solidFill>
                  <a:srgbClr val="24292E"/>
                </a:solidFill>
                <a:latin typeface="Arial"/>
                <a:cs typeface="Arial"/>
              </a:rPr>
              <a:t> </a:t>
            </a:r>
            <a:r>
              <a:rPr lang="en-GB" sz="2150" dirty="0">
                <a:solidFill>
                  <a:srgbClr val="24292E"/>
                </a:solidFill>
                <a:latin typeface="Arial"/>
                <a:cs typeface="Arial"/>
              </a:rPr>
              <a:t>of</a:t>
            </a:r>
            <a:r>
              <a:rPr lang="en-GB" sz="2150" spc="55" dirty="0">
                <a:solidFill>
                  <a:srgbClr val="24292E"/>
                </a:solidFill>
                <a:latin typeface="Arial"/>
                <a:cs typeface="Arial"/>
              </a:rPr>
              <a:t> </a:t>
            </a:r>
            <a:r>
              <a:rPr lang="en-GB" sz="2150" spc="-10" dirty="0">
                <a:solidFill>
                  <a:srgbClr val="24292E"/>
                </a:solidFill>
                <a:latin typeface="Arial"/>
                <a:cs typeface="Arial"/>
              </a:rPr>
              <a:t>moral choice).</a:t>
            </a:r>
            <a:endParaRPr lang="en-GB" sz="2150" dirty="0">
              <a:latin typeface="Arial"/>
              <a:cs typeface="Arial"/>
            </a:endParaRPr>
          </a:p>
        </p:txBody>
      </p:sp>
    </p:spTree>
    <p:extLst>
      <p:ext uri="{BB962C8B-B14F-4D97-AF65-F5344CB8AC3E}">
        <p14:creationId xmlns:p14="http://schemas.microsoft.com/office/powerpoint/2010/main" val="3331812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2FBC153-443A-C825-7808-26F5CC309437}"/>
              </a:ext>
            </a:extLst>
          </p:cNvPr>
          <p:cNvSpPr txBox="1">
            <a:spLocks/>
          </p:cNvSpPr>
          <p:nvPr/>
        </p:nvSpPr>
        <p:spPr>
          <a:xfrm>
            <a:off x="735011" y="450215"/>
            <a:ext cx="6787805"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dirty="0"/>
              <a:t>Video</a:t>
            </a:r>
            <a:r>
              <a:rPr lang="en-GB" spc="-40" dirty="0"/>
              <a:t> </a:t>
            </a:r>
            <a:r>
              <a:rPr lang="en-GB" dirty="0"/>
              <a:t>Games</a:t>
            </a:r>
            <a:r>
              <a:rPr lang="en-GB" spc="-30" dirty="0"/>
              <a:t> </a:t>
            </a:r>
            <a:r>
              <a:rPr lang="en-GB" dirty="0"/>
              <a:t>as</a:t>
            </a:r>
            <a:r>
              <a:rPr lang="en-GB" spc="-30" dirty="0"/>
              <a:t> </a:t>
            </a:r>
            <a:r>
              <a:rPr lang="en-GB" spc="-10" dirty="0"/>
              <a:t>Objects</a:t>
            </a:r>
          </a:p>
        </p:txBody>
      </p:sp>
      <p:sp>
        <p:nvSpPr>
          <p:cNvPr id="3" name="object 12">
            <a:extLst>
              <a:ext uri="{FF2B5EF4-FFF2-40B4-BE49-F238E27FC236}">
                <a16:creationId xmlns:a16="http://schemas.microsoft.com/office/drawing/2014/main" id="{72FEA00D-ED5B-13C0-53B3-E2BC2E226F25}"/>
              </a:ext>
            </a:extLst>
          </p:cNvPr>
          <p:cNvSpPr txBox="1"/>
          <p:nvPr/>
        </p:nvSpPr>
        <p:spPr>
          <a:xfrm>
            <a:off x="735012" y="1320800"/>
            <a:ext cx="11297962" cy="5283113"/>
          </a:xfrm>
          <a:prstGeom prst="rect">
            <a:avLst/>
          </a:prstGeom>
        </p:spPr>
        <p:txBody>
          <a:bodyPr vert="horz" wrap="square" lIns="0" tIns="15875" rIns="0" bIns="0" rtlCol="0">
            <a:spAutoFit/>
          </a:bodyPr>
          <a:lstStyle/>
          <a:p>
            <a:pPr marL="907415" indent="-342900">
              <a:lnSpc>
                <a:spcPct val="100000"/>
              </a:lnSpc>
              <a:spcBef>
                <a:spcPts val="125"/>
              </a:spcBef>
              <a:buFont typeface="Arial" panose="020B0604020202020204" pitchFamily="34" charset="0"/>
              <a:buChar char="•"/>
            </a:pPr>
            <a:r>
              <a:rPr sz="2150" dirty="0">
                <a:solidFill>
                  <a:srgbClr val="24292E"/>
                </a:solidFill>
                <a:latin typeface="Arial"/>
                <a:cs typeface="Arial"/>
              </a:rPr>
              <a:t>Negative</a:t>
            </a:r>
            <a:r>
              <a:rPr sz="2150" spc="40" dirty="0">
                <a:solidFill>
                  <a:srgbClr val="24292E"/>
                </a:solidFill>
                <a:latin typeface="Arial"/>
                <a:cs typeface="Arial"/>
              </a:rPr>
              <a:t> </a:t>
            </a:r>
            <a:r>
              <a:rPr sz="2150" dirty="0">
                <a:solidFill>
                  <a:srgbClr val="24292E"/>
                </a:solidFill>
                <a:latin typeface="Arial"/>
                <a:cs typeface="Arial"/>
              </a:rPr>
              <a:t>effects</a:t>
            </a:r>
            <a:r>
              <a:rPr sz="2150" spc="55" dirty="0">
                <a:solidFill>
                  <a:srgbClr val="24292E"/>
                </a:solidFill>
                <a:latin typeface="Arial"/>
                <a:cs typeface="Arial"/>
              </a:rPr>
              <a:t> </a:t>
            </a:r>
            <a:r>
              <a:rPr sz="2150" dirty="0">
                <a:solidFill>
                  <a:srgbClr val="24292E"/>
                </a:solidFill>
                <a:latin typeface="Arial"/>
                <a:cs typeface="Arial"/>
              </a:rPr>
              <a:t>of</a:t>
            </a:r>
            <a:r>
              <a:rPr sz="2150" spc="50" dirty="0">
                <a:solidFill>
                  <a:srgbClr val="24292E"/>
                </a:solidFill>
                <a:latin typeface="Arial"/>
                <a:cs typeface="Arial"/>
              </a:rPr>
              <a:t> </a:t>
            </a:r>
            <a:r>
              <a:rPr sz="2150" dirty="0">
                <a:solidFill>
                  <a:srgbClr val="24292E"/>
                </a:solidFill>
                <a:latin typeface="Arial"/>
                <a:cs typeface="Arial"/>
              </a:rPr>
              <a:t>video</a:t>
            </a:r>
            <a:r>
              <a:rPr sz="2150" spc="50"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dirty="0">
                <a:solidFill>
                  <a:srgbClr val="24292E"/>
                </a:solidFill>
                <a:latin typeface="Arial"/>
                <a:cs typeface="Arial"/>
              </a:rPr>
              <a:t>well</a:t>
            </a:r>
            <a:r>
              <a:rPr sz="2150" spc="50" dirty="0">
                <a:solidFill>
                  <a:srgbClr val="24292E"/>
                </a:solidFill>
                <a:latin typeface="Arial"/>
                <a:cs typeface="Arial"/>
              </a:rPr>
              <a:t> </a:t>
            </a:r>
            <a:r>
              <a:rPr sz="2150" spc="-10" dirty="0">
                <a:solidFill>
                  <a:srgbClr val="24292E"/>
                </a:solidFill>
                <a:latin typeface="Arial"/>
                <a:cs typeface="Arial"/>
              </a:rPr>
              <a:t>documented</a:t>
            </a:r>
            <a:endParaRPr sz="2150" dirty="0">
              <a:latin typeface="Arial"/>
              <a:cs typeface="Arial"/>
            </a:endParaRPr>
          </a:p>
          <a:p>
            <a:pPr>
              <a:lnSpc>
                <a:spcPct val="100000"/>
              </a:lnSpc>
              <a:spcBef>
                <a:spcPts val="35"/>
              </a:spcBef>
            </a:pPr>
            <a:endParaRPr sz="2900" dirty="0">
              <a:latin typeface="Arial"/>
              <a:cs typeface="Arial"/>
            </a:endParaRPr>
          </a:p>
          <a:p>
            <a:pPr marL="12700">
              <a:lnSpc>
                <a:spcPct val="100000"/>
              </a:lnSpc>
            </a:pPr>
            <a:r>
              <a:rPr sz="2800" b="1" spc="-10" dirty="0">
                <a:solidFill>
                  <a:srgbClr val="24292E"/>
                </a:solidFill>
                <a:latin typeface="Arial"/>
                <a:cs typeface="Arial"/>
              </a:rPr>
              <a:t>Addiction</a:t>
            </a:r>
            <a:endParaRPr sz="2800" dirty="0">
              <a:latin typeface="Arial"/>
              <a:cs typeface="Arial"/>
            </a:endParaRPr>
          </a:p>
          <a:p>
            <a:pPr marL="1116965" marR="5080" indent="-552450">
              <a:lnSpc>
                <a:spcPct val="125000"/>
              </a:lnSpc>
              <a:spcBef>
                <a:spcPts val="1895"/>
              </a:spcBef>
              <a:buFont typeface="Arial" panose="020B0604020202020204" pitchFamily="34" charset="0"/>
              <a:buChar char="•"/>
            </a:pPr>
            <a:r>
              <a:rPr sz="2150" dirty="0">
                <a:solidFill>
                  <a:srgbClr val="0366D5"/>
                </a:solidFill>
                <a:latin typeface="Arial"/>
                <a:cs typeface="Arial"/>
                <a:hlinkClick r:id="rId2"/>
              </a:rPr>
              <a:t>Fisher</a:t>
            </a:r>
            <a:r>
              <a:rPr sz="2150" spc="40" dirty="0">
                <a:solidFill>
                  <a:srgbClr val="0366D5"/>
                </a:solidFill>
                <a:latin typeface="Arial"/>
                <a:cs typeface="Arial"/>
                <a:hlinkClick r:id="rId2"/>
              </a:rPr>
              <a:t> </a:t>
            </a:r>
            <a:r>
              <a:rPr sz="2150" dirty="0">
                <a:solidFill>
                  <a:srgbClr val="0366D5"/>
                </a:solidFill>
                <a:latin typeface="Arial"/>
                <a:cs typeface="Arial"/>
                <a:hlinkClick r:id="rId2"/>
              </a:rPr>
              <a:t>(1994)</a:t>
            </a:r>
            <a:r>
              <a:rPr sz="2150" spc="55" dirty="0">
                <a:solidFill>
                  <a:srgbClr val="0366D5"/>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Focus</a:t>
            </a:r>
            <a:r>
              <a:rPr sz="2150" spc="55" dirty="0">
                <a:solidFill>
                  <a:srgbClr val="24292E"/>
                </a:solidFill>
                <a:latin typeface="Arial"/>
                <a:cs typeface="Arial"/>
              </a:rPr>
              <a:t> </a:t>
            </a:r>
            <a:r>
              <a:rPr sz="2150" dirty="0">
                <a:solidFill>
                  <a:srgbClr val="24292E"/>
                </a:solidFill>
                <a:latin typeface="Arial"/>
                <a:cs typeface="Arial"/>
              </a:rPr>
              <a:t>more</a:t>
            </a:r>
            <a:r>
              <a:rPr sz="2150" spc="50" dirty="0">
                <a:solidFill>
                  <a:srgbClr val="24292E"/>
                </a:solidFill>
                <a:latin typeface="Arial"/>
                <a:cs typeface="Arial"/>
              </a:rPr>
              <a:t> </a:t>
            </a:r>
            <a:r>
              <a:rPr sz="2150" dirty="0">
                <a:solidFill>
                  <a:srgbClr val="24292E"/>
                </a:solidFill>
                <a:latin typeface="Arial"/>
                <a:cs typeface="Arial"/>
              </a:rPr>
              <a:t>on</a:t>
            </a:r>
            <a:r>
              <a:rPr sz="2150" spc="50" dirty="0">
                <a:solidFill>
                  <a:srgbClr val="24292E"/>
                </a:solidFill>
                <a:latin typeface="Arial"/>
                <a:cs typeface="Arial"/>
              </a:rPr>
              <a:t> </a:t>
            </a:r>
            <a:r>
              <a:rPr sz="2150" dirty="0">
                <a:solidFill>
                  <a:srgbClr val="24292E"/>
                </a:solidFill>
                <a:latin typeface="Arial"/>
                <a:cs typeface="Arial"/>
              </a:rPr>
              <a:t>Arcade</a:t>
            </a:r>
            <a:r>
              <a:rPr sz="2150" spc="55" dirty="0">
                <a:solidFill>
                  <a:srgbClr val="24292E"/>
                </a:solidFill>
                <a:latin typeface="Arial"/>
                <a:cs typeface="Arial"/>
              </a:rPr>
              <a:t> </a:t>
            </a:r>
            <a:r>
              <a:rPr sz="2150" spc="-10" dirty="0">
                <a:solidFill>
                  <a:srgbClr val="24292E"/>
                </a:solidFill>
                <a:latin typeface="Arial"/>
                <a:cs typeface="Arial"/>
              </a:rPr>
              <a:t>machine</a:t>
            </a:r>
            <a:r>
              <a:rPr lang="en-GB" sz="2150" spc="-10" dirty="0">
                <a:solidFill>
                  <a:srgbClr val="24292E"/>
                </a:solidFill>
                <a:latin typeface="Arial"/>
                <a:cs typeface="Arial"/>
              </a:rPr>
              <a:t>s</a:t>
            </a:r>
          </a:p>
          <a:p>
            <a:pPr marL="1116965" marR="5080" indent="-552450">
              <a:lnSpc>
                <a:spcPct val="125000"/>
              </a:lnSpc>
              <a:spcBef>
                <a:spcPts val="1895"/>
              </a:spcBef>
              <a:buFont typeface="Arial" panose="020B0604020202020204" pitchFamily="34" charset="0"/>
              <a:buChar char="•"/>
            </a:pPr>
            <a:r>
              <a:rPr sz="2150" dirty="0">
                <a:solidFill>
                  <a:srgbClr val="24292E"/>
                </a:solidFill>
                <a:latin typeface="Arial"/>
                <a:cs typeface="Arial"/>
              </a:rPr>
              <a:t>Highlights</a:t>
            </a:r>
            <a:r>
              <a:rPr sz="2150" spc="90" dirty="0">
                <a:solidFill>
                  <a:srgbClr val="24292E"/>
                </a:solidFill>
                <a:latin typeface="Arial"/>
                <a:cs typeface="Arial"/>
              </a:rPr>
              <a:t> </a:t>
            </a:r>
            <a:r>
              <a:rPr sz="2150" dirty="0">
                <a:solidFill>
                  <a:srgbClr val="24292E"/>
                </a:solidFill>
                <a:latin typeface="Arial"/>
                <a:cs typeface="Arial"/>
              </a:rPr>
              <a:t>studies</a:t>
            </a:r>
            <a:r>
              <a:rPr sz="2150" spc="100" dirty="0">
                <a:solidFill>
                  <a:srgbClr val="24292E"/>
                </a:solidFill>
                <a:latin typeface="Arial"/>
                <a:cs typeface="Arial"/>
              </a:rPr>
              <a:t> </a:t>
            </a:r>
            <a:r>
              <a:rPr sz="2150" dirty="0">
                <a:solidFill>
                  <a:srgbClr val="24292E"/>
                </a:solidFill>
                <a:latin typeface="Arial"/>
                <a:cs typeface="Arial"/>
              </a:rPr>
              <a:t>demonstrating</a:t>
            </a:r>
            <a:r>
              <a:rPr sz="2150" spc="105" dirty="0">
                <a:solidFill>
                  <a:srgbClr val="24292E"/>
                </a:solidFill>
                <a:latin typeface="Arial"/>
                <a:cs typeface="Arial"/>
              </a:rPr>
              <a:t> </a:t>
            </a:r>
            <a:r>
              <a:rPr sz="2150" dirty="0">
                <a:solidFill>
                  <a:srgbClr val="24292E"/>
                </a:solidFill>
                <a:latin typeface="Arial"/>
                <a:cs typeface="Arial"/>
              </a:rPr>
              <a:t>addictive</a:t>
            </a:r>
            <a:r>
              <a:rPr sz="2150" spc="100" dirty="0">
                <a:solidFill>
                  <a:srgbClr val="24292E"/>
                </a:solidFill>
                <a:latin typeface="Arial"/>
                <a:cs typeface="Arial"/>
              </a:rPr>
              <a:t> </a:t>
            </a:r>
            <a:r>
              <a:rPr sz="2150" spc="-10" dirty="0">
                <a:solidFill>
                  <a:srgbClr val="24292E"/>
                </a:solidFill>
                <a:latin typeface="Arial"/>
                <a:cs typeface="Arial"/>
              </a:rPr>
              <a:t>behaviour</a:t>
            </a:r>
            <a:endParaRPr sz="2150" dirty="0">
              <a:latin typeface="Arial"/>
              <a:cs typeface="Arial"/>
            </a:endParaRPr>
          </a:p>
          <a:p>
            <a:pPr marL="2012314" indent="-342900">
              <a:lnSpc>
                <a:spcPct val="100000"/>
              </a:lnSpc>
              <a:spcBef>
                <a:spcPts val="645"/>
              </a:spcBef>
              <a:buFont typeface="Arial" panose="020B0604020202020204" pitchFamily="34" charset="0"/>
              <a:buChar char="•"/>
            </a:pPr>
            <a:r>
              <a:rPr sz="2150" dirty="0">
                <a:solidFill>
                  <a:srgbClr val="24292E"/>
                </a:solidFill>
                <a:latin typeface="Arial"/>
                <a:cs typeface="Arial"/>
              </a:rPr>
              <a:t>Financial/health</a:t>
            </a:r>
            <a:r>
              <a:rPr sz="2150" spc="65" dirty="0">
                <a:solidFill>
                  <a:srgbClr val="24292E"/>
                </a:solidFill>
                <a:latin typeface="Arial"/>
                <a:cs typeface="Arial"/>
              </a:rPr>
              <a:t> </a:t>
            </a:r>
            <a:r>
              <a:rPr sz="2150" dirty="0">
                <a:solidFill>
                  <a:srgbClr val="24292E"/>
                </a:solidFill>
                <a:latin typeface="Arial"/>
                <a:cs typeface="Arial"/>
              </a:rPr>
              <a:t>-</a:t>
            </a:r>
            <a:r>
              <a:rPr sz="2150" spc="60" dirty="0">
                <a:solidFill>
                  <a:srgbClr val="24292E"/>
                </a:solidFill>
                <a:latin typeface="Arial"/>
                <a:cs typeface="Arial"/>
              </a:rPr>
              <a:t> </a:t>
            </a:r>
            <a:r>
              <a:rPr sz="2150" dirty="0">
                <a:solidFill>
                  <a:srgbClr val="24292E"/>
                </a:solidFill>
                <a:latin typeface="Arial"/>
                <a:cs typeface="Arial"/>
              </a:rPr>
              <a:t>skipping</a:t>
            </a:r>
            <a:r>
              <a:rPr sz="2150" spc="65" dirty="0">
                <a:solidFill>
                  <a:srgbClr val="24292E"/>
                </a:solidFill>
                <a:latin typeface="Arial"/>
                <a:cs typeface="Arial"/>
              </a:rPr>
              <a:t> </a:t>
            </a:r>
            <a:r>
              <a:rPr sz="2150" dirty="0">
                <a:solidFill>
                  <a:srgbClr val="24292E"/>
                </a:solidFill>
                <a:latin typeface="Arial"/>
                <a:cs typeface="Arial"/>
              </a:rPr>
              <a:t>meals</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play</a:t>
            </a:r>
            <a:r>
              <a:rPr sz="2150" spc="60"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2012314" marR="742315" indent="-342900">
              <a:lnSpc>
                <a:spcPct val="145300"/>
              </a:lnSpc>
              <a:buFont typeface="Arial" panose="020B0604020202020204" pitchFamily="34" charset="0"/>
              <a:buChar char="•"/>
            </a:pPr>
            <a:r>
              <a:rPr sz="2150" dirty="0">
                <a:solidFill>
                  <a:srgbClr val="24292E"/>
                </a:solidFill>
                <a:latin typeface="Arial"/>
                <a:cs typeface="Arial"/>
              </a:rPr>
              <a:t>Education</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skipping</a:t>
            </a:r>
            <a:r>
              <a:rPr sz="2150" spc="55" dirty="0">
                <a:solidFill>
                  <a:srgbClr val="24292E"/>
                </a:solidFill>
                <a:latin typeface="Arial"/>
                <a:cs typeface="Arial"/>
              </a:rPr>
              <a:t> </a:t>
            </a:r>
            <a:r>
              <a:rPr sz="2150" dirty="0">
                <a:solidFill>
                  <a:srgbClr val="24292E"/>
                </a:solidFill>
                <a:latin typeface="Arial"/>
                <a:cs typeface="Arial"/>
              </a:rPr>
              <a:t>school</a:t>
            </a:r>
            <a:r>
              <a:rPr sz="2150" spc="55"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play</a:t>
            </a:r>
            <a:r>
              <a:rPr sz="2150" spc="55" dirty="0">
                <a:solidFill>
                  <a:srgbClr val="24292E"/>
                </a:solidFill>
                <a:latin typeface="Arial"/>
                <a:cs typeface="Arial"/>
              </a:rPr>
              <a:t> </a:t>
            </a:r>
            <a:r>
              <a:rPr sz="2150" spc="-10" dirty="0">
                <a:solidFill>
                  <a:srgbClr val="24292E"/>
                </a:solidFill>
                <a:latin typeface="Arial"/>
                <a:cs typeface="Arial"/>
              </a:rPr>
              <a:t>games</a:t>
            </a:r>
            <a:endParaRPr lang="en-GB" sz="2150" spc="-10" dirty="0">
              <a:solidFill>
                <a:srgbClr val="24292E"/>
              </a:solidFill>
              <a:latin typeface="Arial"/>
              <a:cs typeface="Arial"/>
            </a:endParaRPr>
          </a:p>
          <a:p>
            <a:pPr marL="2012314" marR="742315" indent="-342900">
              <a:lnSpc>
                <a:spcPct val="145300"/>
              </a:lnSpc>
              <a:buFont typeface="Arial" panose="020B0604020202020204" pitchFamily="34" charset="0"/>
              <a:buChar char="•"/>
            </a:pPr>
            <a:r>
              <a:rPr sz="2150" dirty="0" err="1">
                <a:solidFill>
                  <a:srgbClr val="24292E"/>
                </a:solidFill>
                <a:latin typeface="Arial"/>
                <a:cs typeface="Arial"/>
              </a:rPr>
              <a:t>Behavioural</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stealing</a:t>
            </a:r>
            <a:r>
              <a:rPr sz="2150" spc="55"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play</a:t>
            </a:r>
            <a:r>
              <a:rPr sz="2150" spc="55"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spc="-10" dirty="0">
                <a:solidFill>
                  <a:srgbClr val="24292E"/>
                </a:solidFill>
                <a:latin typeface="Arial"/>
                <a:cs typeface="Arial"/>
              </a:rPr>
              <a:t>Noted:</a:t>
            </a:r>
            <a:endParaRPr sz="2150" dirty="0">
              <a:latin typeface="Arial"/>
              <a:cs typeface="Arial"/>
            </a:endParaRPr>
          </a:p>
          <a:p>
            <a:pPr marL="2012314" indent="-342900">
              <a:lnSpc>
                <a:spcPct val="100000"/>
              </a:lnSpc>
              <a:spcBef>
                <a:spcPts val="645"/>
              </a:spcBef>
              <a:buFont typeface="Arial" panose="020B0604020202020204" pitchFamily="34" charset="0"/>
              <a:buChar char="•"/>
            </a:pPr>
            <a:r>
              <a:rPr sz="2150" dirty="0">
                <a:solidFill>
                  <a:srgbClr val="24292E"/>
                </a:solidFill>
                <a:latin typeface="Arial"/>
                <a:cs typeface="Arial"/>
              </a:rPr>
              <a:t>Video</a:t>
            </a:r>
            <a:r>
              <a:rPr sz="2150" spc="45"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b="1" dirty="0">
                <a:solidFill>
                  <a:srgbClr val="24292E"/>
                </a:solidFill>
                <a:latin typeface="Arial"/>
                <a:cs typeface="Arial"/>
              </a:rPr>
              <a:t>addictive</a:t>
            </a:r>
            <a:r>
              <a:rPr sz="2150" b="1" spc="55" dirty="0">
                <a:solidFill>
                  <a:srgbClr val="24292E"/>
                </a:solidFill>
                <a:latin typeface="Arial"/>
                <a:cs typeface="Arial"/>
              </a:rPr>
              <a:t> </a:t>
            </a:r>
            <a:r>
              <a:rPr sz="2150" dirty="0">
                <a:solidFill>
                  <a:srgbClr val="24292E"/>
                </a:solidFill>
                <a:latin typeface="Arial"/>
                <a:cs typeface="Arial"/>
              </a:rPr>
              <a:t>for</a:t>
            </a:r>
            <a:r>
              <a:rPr sz="2150" spc="60" dirty="0">
                <a:solidFill>
                  <a:srgbClr val="24292E"/>
                </a:solidFill>
                <a:latin typeface="Arial"/>
                <a:cs typeface="Arial"/>
              </a:rPr>
              <a:t> </a:t>
            </a:r>
            <a:r>
              <a:rPr sz="2150" b="1" dirty="0">
                <a:solidFill>
                  <a:srgbClr val="24292E"/>
                </a:solidFill>
                <a:latin typeface="Arial"/>
                <a:cs typeface="Arial"/>
              </a:rPr>
              <a:t>some</a:t>
            </a:r>
            <a:r>
              <a:rPr sz="2150" b="1" spc="55" dirty="0">
                <a:solidFill>
                  <a:srgbClr val="24292E"/>
                </a:solidFill>
                <a:latin typeface="Arial"/>
                <a:cs typeface="Arial"/>
              </a:rPr>
              <a:t> </a:t>
            </a:r>
            <a:r>
              <a:rPr sz="2150" spc="-10" dirty="0">
                <a:solidFill>
                  <a:srgbClr val="24292E"/>
                </a:solidFill>
                <a:latin typeface="Arial"/>
                <a:cs typeface="Arial"/>
              </a:rPr>
              <a:t>children</a:t>
            </a:r>
            <a:endParaRPr sz="2150" dirty="0">
              <a:latin typeface="Arial"/>
              <a:cs typeface="Arial"/>
            </a:endParaRPr>
          </a:p>
          <a:p>
            <a:pPr marL="2012314" indent="-342900">
              <a:lnSpc>
                <a:spcPct val="100000"/>
              </a:lnSpc>
              <a:spcBef>
                <a:spcPts val="1245"/>
              </a:spcBef>
              <a:buFont typeface="Arial" panose="020B0604020202020204" pitchFamily="34" charset="0"/>
              <a:buChar char="•"/>
            </a:pPr>
            <a:r>
              <a:rPr sz="2150" dirty="0">
                <a:solidFill>
                  <a:srgbClr val="24292E"/>
                </a:solidFill>
                <a:latin typeface="Arial"/>
                <a:cs typeface="Arial"/>
              </a:rPr>
              <a:t>Concerned</a:t>
            </a:r>
            <a:r>
              <a:rPr sz="2150" spc="105" dirty="0">
                <a:solidFill>
                  <a:srgbClr val="24292E"/>
                </a:solidFill>
                <a:latin typeface="Arial"/>
                <a:cs typeface="Arial"/>
              </a:rPr>
              <a:t> </a:t>
            </a:r>
            <a:r>
              <a:rPr sz="2150" dirty="0">
                <a:solidFill>
                  <a:srgbClr val="24292E"/>
                </a:solidFill>
                <a:latin typeface="Arial"/>
                <a:cs typeface="Arial"/>
              </a:rPr>
              <a:t>about</a:t>
            </a:r>
            <a:r>
              <a:rPr sz="2150" spc="114" dirty="0">
                <a:solidFill>
                  <a:srgbClr val="24292E"/>
                </a:solidFill>
                <a:latin typeface="Arial"/>
                <a:cs typeface="Arial"/>
              </a:rPr>
              <a:t> </a:t>
            </a:r>
            <a:r>
              <a:rPr sz="2150" dirty="0">
                <a:solidFill>
                  <a:srgbClr val="24292E"/>
                </a:solidFill>
                <a:latin typeface="Arial"/>
                <a:cs typeface="Arial"/>
              </a:rPr>
              <a:t>home-</a:t>
            </a:r>
            <a:r>
              <a:rPr sz="2150" spc="-10" dirty="0">
                <a:solidFill>
                  <a:srgbClr val="24292E"/>
                </a:solidFill>
                <a:latin typeface="Arial"/>
                <a:cs typeface="Arial"/>
              </a:rPr>
              <a:t>gaming</a:t>
            </a:r>
            <a:endParaRPr sz="2150" dirty="0">
              <a:latin typeface="Arial"/>
              <a:cs typeface="Arial"/>
            </a:endParaRPr>
          </a:p>
        </p:txBody>
      </p:sp>
    </p:spTree>
    <p:extLst>
      <p:ext uri="{BB962C8B-B14F-4D97-AF65-F5344CB8AC3E}">
        <p14:creationId xmlns:p14="http://schemas.microsoft.com/office/powerpoint/2010/main" val="2878371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57A5D95-B922-4580-28A5-93B8605C3437}"/>
              </a:ext>
            </a:extLst>
          </p:cNvPr>
          <p:cNvSpPr txBox="1">
            <a:spLocks/>
          </p:cNvSpPr>
          <p:nvPr/>
        </p:nvSpPr>
        <p:spPr>
          <a:xfrm>
            <a:off x="735012" y="964588"/>
            <a:ext cx="8495030" cy="1032486"/>
          </a:xfrm>
          <a:prstGeom prst="rect">
            <a:avLst/>
          </a:prstGeom>
        </p:spPr>
        <p:txBody>
          <a:bodyPr vert="horz" wrap="square" lIns="0" tIns="393993"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a:solidFill>
                  <a:srgbClr val="24292E"/>
                </a:solidFill>
              </a:rPr>
              <a:t>Addiction</a:t>
            </a:r>
            <a:r>
              <a:rPr lang="en-GB" sz="2800" spc="-35">
                <a:solidFill>
                  <a:srgbClr val="24292E"/>
                </a:solidFill>
              </a:rPr>
              <a:t> </a:t>
            </a:r>
            <a:r>
              <a:rPr lang="en-GB" sz="2800" spc="-10">
                <a:solidFill>
                  <a:srgbClr val="24292E"/>
                </a:solidFill>
              </a:rPr>
              <a:t>(cont.)</a:t>
            </a:r>
            <a:endParaRPr lang="en-GB" sz="2800" dirty="0"/>
          </a:p>
        </p:txBody>
      </p:sp>
      <p:sp>
        <p:nvSpPr>
          <p:cNvPr id="3" name="object 9">
            <a:extLst>
              <a:ext uri="{FF2B5EF4-FFF2-40B4-BE49-F238E27FC236}">
                <a16:creationId xmlns:a16="http://schemas.microsoft.com/office/drawing/2014/main" id="{48F1C99D-8F2D-5D8D-6A7A-C96EF2EA53C8}"/>
              </a:ext>
            </a:extLst>
          </p:cNvPr>
          <p:cNvSpPr txBox="1"/>
          <p:nvPr/>
        </p:nvSpPr>
        <p:spPr>
          <a:xfrm>
            <a:off x="1287462" y="2004695"/>
            <a:ext cx="10639495" cy="3485378"/>
          </a:xfrm>
          <a:prstGeom prst="rect">
            <a:avLst/>
          </a:prstGeom>
        </p:spPr>
        <p:txBody>
          <a:bodyPr vert="horz" wrap="square" lIns="0" tIns="12065" rIns="0" bIns="0" rtlCol="0">
            <a:spAutoFit/>
          </a:bodyPr>
          <a:lstStyle/>
          <a:p>
            <a:pPr marL="564515" marR="468757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Rooij</a:t>
            </a:r>
            <a:r>
              <a:rPr sz="2150" spc="45"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50" dirty="0">
                <a:solidFill>
                  <a:srgbClr val="0366D5"/>
                </a:solidFill>
                <a:latin typeface="Arial"/>
                <a:cs typeface="Arial"/>
                <a:hlinkClick r:id="rId2"/>
              </a:rPr>
              <a:t> </a:t>
            </a:r>
            <a:r>
              <a:rPr sz="2150" i="1" dirty="0">
                <a:solidFill>
                  <a:srgbClr val="0366D5"/>
                </a:solidFill>
                <a:latin typeface="Arial"/>
                <a:cs typeface="Arial"/>
                <a:hlinkClick r:id="rId2"/>
              </a:rPr>
              <a:t>al</a:t>
            </a:r>
            <a:r>
              <a:rPr sz="2150" dirty="0">
                <a:solidFill>
                  <a:srgbClr val="0366D5"/>
                </a:solidFill>
                <a:latin typeface="Arial"/>
                <a:cs typeface="Arial"/>
                <a:hlinkClick r:id="rId2"/>
              </a:rPr>
              <a:t>(2010)</a:t>
            </a:r>
            <a:r>
              <a:rPr sz="2150" spc="45" dirty="0">
                <a:solidFill>
                  <a:srgbClr val="0366D5"/>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Online</a:t>
            </a:r>
            <a:r>
              <a:rPr sz="2150" spc="45" dirty="0">
                <a:solidFill>
                  <a:srgbClr val="24292E"/>
                </a:solidFill>
                <a:latin typeface="Arial"/>
                <a:cs typeface="Arial"/>
              </a:rPr>
              <a:t> </a:t>
            </a:r>
            <a:r>
              <a:rPr sz="2150" spc="-10" dirty="0">
                <a:solidFill>
                  <a:srgbClr val="24292E"/>
                </a:solidFill>
                <a:latin typeface="Arial"/>
                <a:cs typeface="Arial"/>
              </a:rPr>
              <a:t>gaming</a:t>
            </a:r>
            <a:endParaRPr lang="en-GB" sz="2150" spc="-10" dirty="0">
              <a:solidFill>
                <a:srgbClr val="24292E"/>
              </a:solidFill>
              <a:latin typeface="Arial"/>
              <a:cs typeface="Arial"/>
            </a:endParaRPr>
          </a:p>
          <a:p>
            <a:pPr marL="1021715" marR="468757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Identified</a:t>
            </a:r>
            <a:r>
              <a:rPr sz="2150" spc="45" dirty="0">
                <a:solidFill>
                  <a:srgbClr val="24292E"/>
                </a:solidFill>
                <a:latin typeface="Arial"/>
                <a:cs typeface="Arial"/>
              </a:rPr>
              <a:t> </a:t>
            </a:r>
            <a:r>
              <a:rPr sz="2150" dirty="0">
                <a:solidFill>
                  <a:srgbClr val="24292E"/>
                </a:solidFill>
                <a:latin typeface="Arial"/>
                <a:cs typeface="Arial"/>
              </a:rPr>
              <a:t>a</a:t>
            </a:r>
            <a:r>
              <a:rPr sz="2150" spc="55" dirty="0">
                <a:solidFill>
                  <a:srgbClr val="24292E"/>
                </a:solidFill>
                <a:latin typeface="Arial"/>
                <a:cs typeface="Arial"/>
              </a:rPr>
              <a:t> </a:t>
            </a:r>
            <a:r>
              <a:rPr sz="2150" dirty="0">
                <a:solidFill>
                  <a:srgbClr val="24292E"/>
                </a:solidFill>
                <a:latin typeface="Arial"/>
                <a:cs typeface="Arial"/>
              </a:rPr>
              <a:t>group</a:t>
            </a:r>
            <a:r>
              <a:rPr sz="2150" spc="55" dirty="0">
                <a:solidFill>
                  <a:srgbClr val="24292E"/>
                </a:solidFill>
                <a:latin typeface="Arial"/>
                <a:cs typeface="Arial"/>
              </a:rPr>
              <a:t> </a:t>
            </a:r>
            <a:r>
              <a:rPr sz="2150" dirty="0">
                <a:solidFill>
                  <a:srgbClr val="24292E"/>
                </a:solidFill>
                <a:latin typeface="Arial"/>
                <a:cs typeface="Arial"/>
              </a:rPr>
              <a:t>of</a:t>
            </a:r>
            <a:r>
              <a:rPr sz="2150" spc="60" dirty="0">
                <a:solidFill>
                  <a:srgbClr val="24292E"/>
                </a:solidFill>
                <a:latin typeface="Arial"/>
                <a:cs typeface="Arial"/>
              </a:rPr>
              <a:t> </a:t>
            </a:r>
            <a:r>
              <a:rPr sz="2150" dirty="0">
                <a:solidFill>
                  <a:srgbClr val="24292E"/>
                </a:solidFill>
                <a:latin typeface="Arial"/>
                <a:cs typeface="Arial"/>
              </a:rPr>
              <a:t>addicted</a:t>
            </a:r>
            <a:r>
              <a:rPr sz="2150" spc="55" dirty="0">
                <a:solidFill>
                  <a:srgbClr val="24292E"/>
                </a:solidFill>
                <a:latin typeface="Arial"/>
                <a:cs typeface="Arial"/>
              </a:rPr>
              <a:t> </a:t>
            </a:r>
            <a:r>
              <a:rPr sz="2150" spc="-10" dirty="0">
                <a:solidFill>
                  <a:srgbClr val="24292E"/>
                </a:solidFill>
                <a:latin typeface="Arial"/>
                <a:cs typeface="Arial"/>
              </a:rPr>
              <a:t>gamers</a:t>
            </a:r>
            <a:endParaRPr sz="2150" dirty="0">
              <a:latin typeface="Arial"/>
              <a:cs typeface="Arial"/>
            </a:endParaRPr>
          </a:p>
          <a:p>
            <a:pPr marL="1459865" marR="97155" indent="-342900">
              <a:lnSpc>
                <a:spcPct val="125000"/>
              </a:lnSpc>
              <a:buFont typeface="Arial" panose="020B0604020202020204" pitchFamily="34" charset="0"/>
              <a:buChar char="•"/>
            </a:pPr>
            <a:r>
              <a:rPr sz="2150" dirty="0">
                <a:solidFill>
                  <a:srgbClr val="24292E"/>
                </a:solidFill>
                <a:latin typeface="Arial"/>
                <a:cs typeface="Arial"/>
              </a:rPr>
              <a:t>Link</a:t>
            </a:r>
            <a:r>
              <a:rPr sz="2150" spc="75" dirty="0">
                <a:solidFill>
                  <a:srgbClr val="24292E"/>
                </a:solidFill>
                <a:latin typeface="Arial"/>
                <a:cs typeface="Arial"/>
              </a:rPr>
              <a:t> </a:t>
            </a:r>
            <a:r>
              <a:rPr sz="2150" dirty="0">
                <a:solidFill>
                  <a:srgbClr val="24292E"/>
                </a:solidFill>
                <a:latin typeface="Arial"/>
                <a:cs typeface="Arial"/>
              </a:rPr>
              <a:t>to</a:t>
            </a:r>
            <a:r>
              <a:rPr sz="2150" spc="75" dirty="0">
                <a:solidFill>
                  <a:srgbClr val="24292E"/>
                </a:solidFill>
                <a:latin typeface="Arial"/>
                <a:cs typeface="Arial"/>
              </a:rPr>
              <a:t> </a:t>
            </a:r>
            <a:r>
              <a:rPr sz="2150" dirty="0">
                <a:solidFill>
                  <a:srgbClr val="24292E"/>
                </a:solidFill>
                <a:latin typeface="Arial"/>
                <a:cs typeface="Arial"/>
              </a:rPr>
              <a:t>depression,</a:t>
            </a:r>
            <a:r>
              <a:rPr sz="2150" spc="70" dirty="0">
                <a:solidFill>
                  <a:srgbClr val="24292E"/>
                </a:solidFill>
                <a:latin typeface="Arial"/>
                <a:cs typeface="Arial"/>
              </a:rPr>
              <a:t> </a:t>
            </a:r>
            <a:r>
              <a:rPr sz="2150" dirty="0">
                <a:solidFill>
                  <a:srgbClr val="24292E"/>
                </a:solidFill>
                <a:latin typeface="Arial"/>
                <a:cs typeface="Arial"/>
              </a:rPr>
              <a:t>loneliness,</a:t>
            </a:r>
            <a:r>
              <a:rPr sz="2150" spc="75" dirty="0">
                <a:solidFill>
                  <a:srgbClr val="24292E"/>
                </a:solidFill>
                <a:latin typeface="Arial"/>
                <a:cs typeface="Arial"/>
              </a:rPr>
              <a:t> </a:t>
            </a:r>
            <a:r>
              <a:rPr sz="2150" dirty="0">
                <a:solidFill>
                  <a:srgbClr val="24292E"/>
                </a:solidFill>
                <a:latin typeface="Arial"/>
                <a:cs typeface="Arial"/>
              </a:rPr>
              <a:t>social</a:t>
            </a:r>
            <a:r>
              <a:rPr sz="2150" spc="75" dirty="0">
                <a:solidFill>
                  <a:srgbClr val="24292E"/>
                </a:solidFill>
                <a:latin typeface="Arial"/>
                <a:cs typeface="Arial"/>
              </a:rPr>
              <a:t> </a:t>
            </a:r>
            <a:r>
              <a:rPr sz="2150" dirty="0">
                <a:solidFill>
                  <a:srgbClr val="24292E"/>
                </a:solidFill>
                <a:latin typeface="Arial"/>
                <a:cs typeface="Arial"/>
              </a:rPr>
              <a:t>anxiety</a:t>
            </a:r>
            <a:r>
              <a:rPr sz="2150" spc="75" dirty="0">
                <a:solidFill>
                  <a:srgbClr val="24292E"/>
                </a:solidFill>
                <a:latin typeface="Arial"/>
                <a:cs typeface="Arial"/>
              </a:rPr>
              <a:t> </a:t>
            </a:r>
            <a:r>
              <a:rPr sz="2150" dirty="0">
                <a:solidFill>
                  <a:srgbClr val="24292E"/>
                </a:solidFill>
                <a:latin typeface="Arial"/>
                <a:cs typeface="Arial"/>
              </a:rPr>
              <a:t>and</a:t>
            </a:r>
            <a:r>
              <a:rPr sz="2150" spc="70" dirty="0">
                <a:solidFill>
                  <a:srgbClr val="24292E"/>
                </a:solidFill>
                <a:latin typeface="Arial"/>
                <a:cs typeface="Arial"/>
              </a:rPr>
              <a:t> </a:t>
            </a:r>
            <a:r>
              <a:rPr sz="2150" dirty="0">
                <a:solidFill>
                  <a:srgbClr val="24292E"/>
                </a:solidFill>
                <a:latin typeface="Arial"/>
                <a:cs typeface="Arial"/>
              </a:rPr>
              <a:t>negative</a:t>
            </a:r>
            <a:r>
              <a:rPr sz="2150" spc="75" dirty="0">
                <a:solidFill>
                  <a:srgbClr val="24292E"/>
                </a:solidFill>
                <a:latin typeface="Arial"/>
                <a:cs typeface="Arial"/>
              </a:rPr>
              <a:t> </a:t>
            </a:r>
            <a:r>
              <a:rPr sz="2150" dirty="0">
                <a:solidFill>
                  <a:srgbClr val="24292E"/>
                </a:solidFill>
                <a:latin typeface="Arial"/>
                <a:cs typeface="Arial"/>
              </a:rPr>
              <a:t>self-</a:t>
            </a:r>
            <a:r>
              <a:rPr sz="2150" spc="-10" dirty="0">
                <a:solidFill>
                  <a:srgbClr val="24292E"/>
                </a:solidFill>
                <a:latin typeface="Arial"/>
                <a:cs typeface="Arial"/>
              </a:rPr>
              <a:t>esteem unproven.</a:t>
            </a:r>
            <a:endParaRPr sz="2150" dirty="0">
              <a:latin typeface="Arial"/>
              <a:cs typeface="Arial"/>
            </a:endParaRPr>
          </a:p>
          <a:p>
            <a:pPr marL="1116965" marR="5080" indent="-552450">
              <a:lnSpc>
                <a:spcPct val="125000"/>
              </a:lnSpc>
              <a:spcBef>
                <a:spcPts val="525"/>
              </a:spcBef>
              <a:buFont typeface="Arial" panose="020B0604020202020204" pitchFamily="34" charset="0"/>
              <a:buChar char="•"/>
            </a:pPr>
            <a:r>
              <a:rPr sz="2150" dirty="0">
                <a:solidFill>
                  <a:srgbClr val="24292E"/>
                </a:solidFill>
                <a:latin typeface="Arial"/>
                <a:cs typeface="Arial"/>
              </a:rPr>
              <a:t>Research</a:t>
            </a:r>
            <a:r>
              <a:rPr sz="2150" spc="55" dirty="0">
                <a:solidFill>
                  <a:srgbClr val="24292E"/>
                </a:solidFill>
                <a:latin typeface="Arial"/>
                <a:cs typeface="Arial"/>
              </a:rPr>
              <a:t> </a:t>
            </a:r>
            <a:r>
              <a:rPr sz="2150" dirty="0">
                <a:solidFill>
                  <a:srgbClr val="24292E"/>
                </a:solidFill>
                <a:latin typeface="Arial"/>
                <a:cs typeface="Arial"/>
              </a:rPr>
              <a:t>community</a:t>
            </a:r>
            <a:r>
              <a:rPr sz="2150" spc="65" dirty="0">
                <a:solidFill>
                  <a:srgbClr val="24292E"/>
                </a:solidFill>
                <a:latin typeface="Arial"/>
                <a:cs typeface="Arial"/>
              </a:rPr>
              <a:t> </a:t>
            </a:r>
            <a:r>
              <a:rPr sz="2150" dirty="0">
                <a:solidFill>
                  <a:srgbClr val="24292E"/>
                </a:solidFill>
                <a:latin typeface="Arial"/>
                <a:cs typeface="Arial"/>
              </a:rPr>
              <a:t>still</a:t>
            </a:r>
            <a:r>
              <a:rPr sz="2150" spc="70" dirty="0">
                <a:solidFill>
                  <a:srgbClr val="24292E"/>
                </a:solidFill>
                <a:latin typeface="Arial"/>
                <a:cs typeface="Arial"/>
              </a:rPr>
              <a:t> </a:t>
            </a:r>
            <a:r>
              <a:rPr sz="2150" dirty="0">
                <a:solidFill>
                  <a:srgbClr val="24292E"/>
                </a:solidFill>
                <a:latin typeface="Arial"/>
                <a:cs typeface="Arial"/>
              </a:rPr>
              <a:t>working</a:t>
            </a:r>
            <a:r>
              <a:rPr sz="2150" spc="65" dirty="0">
                <a:solidFill>
                  <a:srgbClr val="24292E"/>
                </a:solidFill>
                <a:latin typeface="Arial"/>
                <a:cs typeface="Arial"/>
              </a:rPr>
              <a:t> </a:t>
            </a:r>
            <a:r>
              <a:rPr sz="2150" dirty="0">
                <a:solidFill>
                  <a:srgbClr val="24292E"/>
                </a:solidFill>
                <a:latin typeface="Arial"/>
                <a:cs typeface="Arial"/>
              </a:rPr>
              <a:t>out</a:t>
            </a:r>
            <a:r>
              <a:rPr sz="2150" spc="65" dirty="0">
                <a:solidFill>
                  <a:srgbClr val="24292E"/>
                </a:solidFill>
                <a:latin typeface="Arial"/>
                <a:cs typeface="Arial"/>
              </a:rPr>
              <a:t> </a:t>
            </a:r>
            <a:r>
              <a:rPr sz="2150" dirty="0">
                <a:solidFill>
                  <a:srgbClr val="24292E"/>
                </a:solidFill>
                <a:latin typeface="Arial"/>
                <a:cs typeface="Arial"/>
              </a:rPr>
              <a:t>how</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classify</a:t>
            </a:r>
            <a:r>
              <a:rPr sz="2150" spc="65" dirty="0">
                <a:solidFill>
                  <a:srgbClr val="24292E"/>
                </a:solidFill>
                <a:latin typeface="Arial"/>
                <a:cs typeface="Arial"/>
              </a:rPr>
              <a:t> </a:t>
            </a:r>
            <a:r>
              <a:rPr sz="2150" dirty="0">
                <a:solidFill>
                  <a:srgbClr val="24292E"/>
                </a:solidFill>
                <a:latin typeface="Arial"/>
                <a:cs typeface="Arial"/>
              </a:rPr>
              <a:t>'addicted'</a:t>
            </a:r>
            <a:r>
              <a:rPr sz="2150" spc="70" dirty="0">
                <a:solidFill>
                  <a:srgbClr val="24292E"/>
                </a:solidFill>
                <a:latin typeface="Arial"/>
                <a:cs typeface="Arial"/>
              </a:rPr>
              <a:t> </a:t>
            </a:r>
            <a:r>
              <a:rPr sz="2150" spc="-10" dirty="0">
                <a:solidFill>
                  <a:srgbClr val="24292E"/>
                </a:solidFill>
                <a:latin typeface="Arial"/>
                <a:cs typeface="Arial"/>
              </a:rPr>
              <a:t>gamers</a:t>
            </a:r>
            <a:endParaRPr lang="en-GB" sz="2150" spc="-10" dirty="0">
              <a:solidFill>
                <a:srgbClr val="24292E"/>
              </a:solidFill>
              <a:latin typeface="Arial"/>
              <a:cs typeface="Arial"/>
            </a:endParaRPr>
          </a:p>
          <a:p>
            <a:pPr marL="1574165" marR="5080" lvl="1" indent="-552450">
              <a:lnSpc>
                <a:spcPct val="125000"/>
              </a:lnSpc>
              <a:spcBef>
                <a:spcPts val="525"/>
              </a:spcBef>
              <a:buFont typeface="Arial" panose="020B0604020202020204" pitchFamily="34" charset="0"/>
              <a:buChar char="•"/>
            </a:pPr>
            <a:r>
              <a:rPr sz="2150" dirty="0">
                <a:solidFill>
                  <a:srgbClr val="24292E"/>
                </a:solidFill>
                <a:latin typeface="Arial"/>
                <a:cs typeface="Arial"/>
              </a:rPr>
              <a:t>Early</a:t>
            </a:r>
            <a:r>
              <a:rPr sz="2150" spc="60" dirty="0">
                <a:solidFill>
                  <a:srgbClr val="24292E"/>
                </a:solidFill>
                <a:latin typeface="Arial"/>
                <a:cs typeface="Arial"/>
              </a:rPr>
              <a:t> </a:t>
            </a:r>
            <a:r>
              <a:rPr sz="2150" dirty="0">
                <a:solidFill>
                  <a:srgbClr val="24292E"/>
                </a:solidFill>
                <a:latin typeface="Arial"/>
                <a:cs typeface="Arial"/>
              </a:rPr>
              <a:t>approaches</a:t>
            </a:r>
            <a:r>
              <a:rPr sz="2150" spc="65" dirty="0">
                <a:solidFill>
                  <a:srgbClr val="24292E"/>
                </a:solidFill>
                <a:latin typeface="Arial"/>
                <a:cs typeface="Arial"/>
              </a:rPr>
              <a:t> </a:t>
            </a:r>
            <a:r>
              <a:rPr sz="2150" dirty="0">
                <a:solidFill>
                  <a:srgbClr val="24292E"/>
                </a:solidFill>
                <a:latin typeface="Arial"/>
                <a:cs typeface="Arial"/>
              </a:rPr>
              <a:t>based</a:t>
            </a:r>
            <a:r>
              <a:rPr sz="2150" spc="70" dirty="0">
                <a:solidFill>
                  <a:srgbClr val="24292E"/>
                </a:solidFill>
                <a:latin typeface="Arial"/>
                <a:cs typeface="Arial"/>
              </a:rPr>
              <a:t> </a:t>
            </a:r>
            <a:r>
              <a:rPr sz="2150" dirty="0">
                <a:solidFill>
                  <a:srgbClr val="24292E"/>
                </a:solidFill>
                <a:latin typeface="Arial"/>
                <a:cs typeface="Arial"/>
              </a:rPr>
              <a:t>on</a:t>
            </a:r>
            <a:r>
              <a:rPr sz="2150" spc="65" dirty="0">
                <a:solidFill>
                  <a:srgbClr val="24292E"/>
                </a:solidFill>
                <a:latin typeface="Arial"/>
                <a:cs typeface="Arial"/>
              </a:rPr>
              <a:t> </a:t>
            </a:r>
            <a:r>
              <a:rPr sz="2150" dirty="0">
                <a:solidFill>
                  <a:srgbClr val="24292E"/>
                </a:solidFill>
                <a:latin typeface="Arial"/>
                <a:cs typeface="Arial"/>
              </a:rPr>
              <a:t>gambling</a:t>
            </a:r>
            <a:r>
              <a:rPr sz="2150" spc="70" dirty="0">
                <a:solidFill>
                  <a:srgbClr val="24292E"/>
                </a:solidFill>
                <a:latin typeface="Arial"/>
                <a:cs typeface="Arial"/>
              </a:rPr>
              <a:t> </a:t>
            </a:r>
            <a:r>
              <a:rPr sz="2150" dirty="0">
                <a:solidFill>
                  <a:srgbClr val="24292E"/>
                </a:solidFill>
                <a:latin typeface="Arial"/>
                <a:cs typeface="Arial"/>
              </a:rPr>
              <a:t>but</a:t>
            </a:r>
            <a:r>
              <a:rPr sz="2150" spc="65" dirty="0">
                <a:solidFill>
                  <a:srgbClr val="24292E"/>
                </a:solidFill>
                <a:latin typeface="Arial"/>
                <a:cs typeface="Arial"/>
              </a:rPr>
              <a:t> </a:t>
            </a:r>
            <a:r>
              <a:rPr sz="2150" dirty="0">
                <a:solidFill>
                  <a:srgbClr val="24292E"/>
                </a:solidFill>
                <a:latin typeface="Arial"/>
                <a:cs typeface="Arial"/>
              </a:rPr>
              <a:t>becoming</a:t>
            </a:r>
            <a:r>
              <a:rPr sz="2150" spc="70" dirty="0">
                <a:solidFill>
                  <a:srgbClr val="24292E"/>
                </a:solidFill>
                <a:latin typeface="Arial"/>
                <a:cs typeface="Arial"/>
              </a:rPr>
              <a:t> </a:t>
            </a:r>
            <a:r>
              <a:rPr sz="2150" dirty="0">
                <a:solidFill>
                  <a:srgbClr val="24292E"/>
                </a:solidFill>
                <a:latin typeface="Arial"/>
                <a:cs typeface="Arial"/>
              </a:rPr>
              <a:t>more</a:t>
            </a:r>
            <a:r>
              <a:rPr sz="2150" spc="70" dirty="0">
                <a:solidFill>
                  <a:srgbClr val="24292E"/>
                </a:solidFill>
                <a:latin typeface="Arial"/>
                <a:cs typeface="Arial"/>
              </a:rPr>
              <a:t> </a:t>
            </a:r>
            <a:r>
              <a:rPr sz="2150" spc="-10" dirty="0">
                <a:solidFill>
                  <a:srgbClr val="24292E"/>
                </a:solidFill>
                <a:latin typeface="Arial"/>
                <a:cs typeface="Arial"/>
              </a:rPr>
              <a:t>sophisticated</a:t>
            </a:r>
            <a:endParaRPr sz="2150" dirty="0">
              <a:latin typeface="Arial"/>
              <a:cs typeface="Arial"/>
            </a:endParaRPr>
          </a:p>
          <a:p>
            <a:pPr marL="907415" marR="372745" indent="-342900">
              <a:lnSpc>
                <a:spcPct val="125000"/>
              </a:lnSpc>
              <a:spcBef>
                <a:spcPts val="525"/>
              </a:spcBef>
              <a:buFont typeface="Arial" panose="020B0604020202020204" pitchFamily="34" charset="0"/>
              <a:buChar char="•"/>
            </a:pPr>
            <a:r>
              <a:rPr sz="2150" dirty="0">
                <a:solidFill>
                  <a:srgbClr val="24292E"/>
                </a:solidFill>
                <a:latin typeface="Arial"/>
                <a:cs typeface="Arial"/>
              </a:rPr>
              <a:t>This</a:t>
            </a:r>
            <a:r>
              <a:rPr sz="2150" spc="65" dirty="0">
                <a:solidFill>
                  <a:srgbClr val="24292E"/>
                </a:solidFill>
                <a:latin typeface="Arial"/>
                <a:cs typeface="Arial"/>
              </a:rPr>
              <a:t> </a:t>
            </a:r>
            <a:r>
              <a:rPr sz="2150" dirty="0">
                <a:solidFill>
                  <a:srgbClr val="24292E"/>
                </a:solidFill>
                <a:latin typeface="Arial"/>
                <a:cs typeface="Arial"/>
              </a:rPr>
              <a:t>paper</a:t>
            </a:r>
            <a:r>
              <a:rPr sz="2150" spc="65" dirty="0">
                <a:solidFill>
                  <a:srgbClr val="24292E"/>
                </a:solidFill>
                <a:latin typeface="Arial"/>
                <a:cs typeface="Arial"/>
              </a:rPr>
              <a:t> </a:t>
            </a:r>
            <a:r>
              <a:rPr sz="2150" dirty="0">
                <a:solidFill>
                  <a:srgbClr val="24292E"/>
                </a:solidFill>
                <a:latin typeface="Arial"/>
                <a:cs typeface="Arial"/>
              </a:rPr>
              <a:t>contributed</a:t>
            </a:r>
            <a:r>
              <a:rPr sz="2150" spc="65" dirty="0">
                <a:solidFill>
                  <a:srgbClr val="24292E"/>
                </a:solidFill>
                <a:latin typeface="Arial"/>
                <a:cs typeface="Arial"/>
              </a:rPr>
              <a:t> </a:t>
            </a:r>
            <a:r>
              <a:rPr sz="2150" dirty="0">
                <a:solidFill>
                  <a:srgbClr val="24292E"/>
                </a:solidFill>
                <a:latin typeface="Arial"/>
                <a:cs typeface="Arial"/>
              </a:rPr>
              <a:t>to</a:t>
            </a:r>
            <a:r>
              <a:rPr sz="2150" spc="65" dirty="0">
                <a:solidFill>
                  <a:srgbClr val="24292E"/>
                </a:solidFill>
                <a:latin typeface="Arial"/>
                <a:cs typeface="Arial"/>
              </a:rPr>
              <a:t> </a:t>
            </a:r>
            <a:r>
              <a:rPr sz="2150" dirty="0">
                <a:solidFill>
                  <a:srgbClr val="24292E"/>
                </a:solidFill>
                <a:latin typeface="Arial"/>
                <a:cs typeface="Arial"/>
              </a:rPr>
              <a:t>policy</a:t>
            </a:r>
            <a:r>
              <a:rPr sz="2150" spc="65" dirty="0">
                <a:solidFill>
                  <a:srgbClr val="24292E"/>
                </a:solidFill>
                <a:latin typeface="Arial"/>
                <a:cs typeface="Arial"/>
              </a:rPr>
              <a:t> </a:t>
            </a:r>
            <a:r>
              <a:rPr sz="2150" dirty="0">
                <a:solidFill>
                  <a:srgbClr val="24292E"/>
                </a:solidFill>
                <a:latin typeface="Arial"/>
                <a:cs typeface="Arial"/>
              </a:rPr>
              <a:t>on</a:t>
            </a:r>
            <a:r>
              <a:rPr sz="2150" spc="65" dirty="0">
                <a:solidFill>
                  <a:srgbClr val="24292E"/>
                </a:solidFill>
                <a:latin typeface="Arial"/>
                <a:cs typeface="Arial"/>
              </a:rPr>
              <a:t> </a:t>
            </a:r>
            <a:r>
              <a:rPr sz="2150" dirty="0">
                <a:solidFill>
                  <a:srgbClr val="24292E"/>
                </a:solidFill>
                <a:latin typeface="Arial"/>
                <a:cs typeface="Arial"/>
              </a:rPr>
              <a:t>non-</a:t>
            </a:r>
            <a:r>
              <a:rPr lang="en-GB" sz="2150" dirty="0">
                <a:solidFill>
                  <a:srgbClr val="24292E"/>
                </a:solidFill>
                <a:latin typeface="Arial"/>
                <a:cs typeface="Arial"/>
              </a:rPr>
              <a:t>substance-based</a:t>
            </a:r>
            <a:r>
              <a:rPr sz="2150" spc="65" dirty="0">
                <a:solidFill>
                  <a:srgbClr val="24292E"/>
                </a:solidFill>
                <a:latin typeface="Arial"/>
                <a:cs typeface="Arial"/>
              </a:rPr>
              <a:t> </a:t>
            </a:r>
            <a:r>
              <a:rPr sz="2150" dirty="0">
                <a:solidFill>
                  <a:srgbClr val="24292E"/>
                </a:solidFill>
                <a:latin typeface="Arial"/>
                <a:cs typeface="Arial"/>
              </a:rPr>
              <a:t>addiction</a:t>
            </a:r>
            <a:r>
              <a:rPr sz="2150" spc="65" dirty="0">
                <a:solidFill>
                  <a:srgbClr val="24292E"/>
                </a:solidFill>
                <a:latin typeface="Arial"/>
                <a:cs typeface="Arial"/>
              </a:rPr>
              <a:t> </a:t>
            </a:r>
            <a:r>
              <a:rPr sz="2150" dirty="0">
                <a:solidFill>
                  <a:srgbClr val="24292E"/>
                </a:solidFill>
                <a:latin typeface="Arial"/>
                <a:cs typeface="Arial"/>
              </a:rPr>
              <a:t>in</a:t>
            </a:r>
            <a:r>
              <a:rPr sz="2150" spc="65" dirty="0">
                <a:solidFill>
                  <a:srgbClr val="24292E"/>
                </a:solidFill>
                <a:latin typeface="Arial"/>
                <a:cs typeface="Arial"/>
              </a:rPr>
              <a:t> </a:t>
            </a:r>
            <a:r>
              <a:rPr sz="2150" spc="-25" dirty="0">
                <a:solidFill>
                  <a:srgbClr val="24292E"/>
                </a:solidFill>
                <a:latin typeface="Arial"/>
                <a:cs typeface="Arial"/>
              </a:rPr>
              <a:t>the </a:t>
            </a:r>
            <a:r>
              <a:rPr sz="2150" spc="-10" dirty="0">
                <a:solidFill>
                  <a:srgbClr val="24292E"/>
                </a:solidFill>
                <a:latin typeface="Arial"/>
                <a:cs typeface="Arial"/>
              </a:rPr>
              <a:t>Netherlands.</a:t>
            </a:r>
            <a:endParaRPr sz="2150" dirty="0">
              <a:latin typeface="Arial"/>
              <a:cs typeface="Arial"/>
            </a:endParaRPr>
          </a:p>
        </p:txBody>
      </p:sp>
    </p:spTree>
    <p:extLst>
      <p:ext uri="{BB962C8B-B14F-4D97-AF65-F5344CB8AC3E}">
        <p14:creationId xmlns:p14="http://schemas.microsoft.com/office/powerpoint/2010/main" val="44597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28BE5A6-8F4E-FF8A-8210-EDB56D50C1F8}"/>
              </a:ext>
            </a:extLst>
          </p:cNvPr>
          <p:cNvSpPr txBox="1">
            <a:spLocks/>
          </p:cNvSpPr>
          <p:nvPr/>
        </p:nvSpPr>
        <p:spPr>
          <a:xfrm>
            <a:off x="703344" y="184368"/>
            <a:ext cx="3995420"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dirty="0">
                <a:solidFill>
                  <a:srgbClr val="24292E"/>
                </a:solidFill>
              </a:rPr>
              <a:t>Gender</a:t>
            </a:r>
            <a:r>
              <a:rPr lang="en-GB" sz="2800" spc="-20" dirty="0">
                <a:solidFill>
                  <a:srgbClr val="24292E"/>
                </a:solidFill>
              </a:rPr>
              <a:t> </a:t>
            </a:r>
            <a:r>
              <a:rPr lang="en-GB" sz="2800" spc="-10" dirty="0">
                <a:solidFill>
                  <a:srgbClr val="24292E"/>
                </a:solidFill>
              </a:rPr>
              <a:t>Representation</a:t>
            </a:r>
            <a:endParaRPr lang="en-GB" sz="2800" dirty="0"/>
          </a:p>
        </p:txBody>
      </p:sp>
      <p:sp>
        <p:nvSpPr>
          <p:cNvPr id="3" name="object 7">
            <a:extLst>
              <a:ext uri="{FF2B5EF4-FFF2-40B4-BE49-F238E27FC236}">
                <a16:creationId xmlns:a16="http://schemas.microsoft.com/office/drawing/2014/main" id="{5FA0B06F-8019-C985-A780-0C04B84DE285}"/>
              </a:ext>
            </a:extLst>
          </p:cNvPr>
          <p:cNvSpPr txBox="1"/>
          <p:nvPr/>
        </p:nvSpPr>
        <p:spPr>
          <a:xfrm>
            <a:off x="1291420" y="828172"/>
            <a:ext cx="9053652" cy="5654625"/>
          </a:xfrm>
          <a:prstGeom prst="rect">
            <a:avLst/>
          </a:prstGeom>
        </p:spPr>
        <p:txBody>
          <a:bodyPr vert="horz" wrap="square" lIns="0" tIns="12065" rIns="0" bIns="0" rtlCol="0">
            <a:spAutoFit/>
          </a:bodyPr>
          <a:lstStyle/>
          <a:p>
            <a:pPr marL="564515" marR="69215"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Dietz</a:t>
            </a:r>
            <a:r>
              <a:rPr sz="2150" spc="45" dirty="0">
                <a:solidFill>
                  <a:srgbClr val="0366D5"/>
                </a:solidFill>
                <a:latin typeface="Arial"/>
                <a:cs typeface="Arial"/>
                <a:hlinkClick r:id="rId2"/>
              </a:rPr>
              <a:t> </a:t>
            </a:r>
            <a:r>
              <a:rPr sz="2150" dirty="0">
                <a:solidFill>
                  <a:srgbClr val="0366D5"/>
                </a:solidFill>
                <a:latin typeface="Arial"/>
                <a:cs typeface="Arial"/>
                <a:hlinkClick r:id="rId2"/>
              </a:rPr>
              <a:t>(1998)</a:t>
            </a:r>
            <a:r>
              <a:rPr sz="2150" spc="55" dirty="0">
                <a:solidFill>
                  <a:srgbClr val="0366D5"/>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Effect</a:t>
            </a:r>
            <a:r>
              <a:rPr sz="2150" spc="50"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dirty="0">
                <a:solidFill>
                  <a:srgbClr val="24292E"/>
                </a:solidFill>
                <a:latin typeface="Arial"/>
                <a:cs typeface="Arial"/>
              </a:rPr>
              <a:t>on</a:t>
            </a:r>
            <a:r>
              <a:rPr sz="2150" spc="55" dirty="0">
                <a:solidFill>
                  <a:srgbClr val="24292E"/>
                </a:solidFill>
                <a:latin typeface="Arial"/>
                <a:cs typeface="Arial"/>
              </a:rPr>
              <a:t> </a:t>
            </a:r>
            <a:r>
              <a:rPr sz="2150" dirty="0">
                <a:solidFill>
                  <a:srgbClr val="24292E"/>
                </a:solidFill>
                <a:latin typeface="Arial"/>
                <a:cs typeface="Arial"/>
              </a:rPr>
              <a:t>gender</a:t>
            </a:r>
            <a:r>
              <a:rPr sz="2150" spc="55" dirty="0">
                <a:solidFill>
                  <a:srgbClr val="24292E"/>
                </a:solidFill>
                <a:latin typeface="Arial"/>
                <a:cs typeface="Arial"/>
              </a:rPr>
              <a:t> </a:t>
            </a:r>
            <a:r>
              <a:rPr sz="2150" dirty="0">
                <a:solidFill>
                  <a:srgbClr val="24292E"/>
                </a:solidFill>
                <a:latin typeface="Arial"/>
                <a:cs typeface="Arial"/>
              </a:rPr>
              <a:t>representation</a:t>
            </a:r>
            <a:r>
              <a:rPr sz="2150" spc="55" dirty="0">
                <a:solidFill>
                  <a:srgbClr val="24292E"/>
                </a:solidFill>
                <a:latin typeface="Arial"/>
                <a:cs typeface="Arial"/>
              </a:rPr>
              <a:t> </a:t>
            </a:r>
            <a:r>
              <a:rPr sz="2150" spc="-10" dirty="0">
                <a:solidFill>
                  <a:srgbClr val="24292E"/>
                </a:solidFill>
                <a:latin typeface="Arial"/>
                <a:cs typeface="Arial"/>
              </a:rPr>
              <a:t>explored </a:t>
            </a:r>
            <a:endParaRPr lang="en-GB" sz="2150" spc="-10" dirty="0">
              <a:solidFill>
                <a:srgbClr val="24292E"/>
              </a:solidFill>
              <a:latin typeface="Arial"/>
              <a:cs typeface="Arial"/>
            </a:endParaRPr>
          </a:p>
          <a:p>
            <a:pPr marL="1021715" marR="69215"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Female</a:t>
            </a:r>
            <a:r>
              <a:rPr sz="2150" spc="90" dirty="0">
                <a:solidFill>
                  <a:srgbClr val="24292E"/>
                </a:solidFill>
                <a:latin typeface="Arial"/>
                <a:cs typeface="Arial"/>
              </a:rPr>
              <a:t> </a:t>
            </a:r>
            <a:r>
              <a:rPr sz="2150" dirty="0">
                <a:solidFill>
                  <a:srgbClr val="24292E"/>
                </a:solidFill>
                <a:latin typeface="Arial"/>
                <a:cs typeface="Arial"/>
              </a:rPr>
              <a:t>characters</a:t>
            </a:r>
            <a:r>
              <a:rPr sz="2150" spc="90" dirty="0">
                <a:solidFill>
                  <a:srgbClr val="24292E"/>
                </a:solidFill>
                <a:latin typeface="Arial"/>
                <a:cs typeface="Arial"/>
              </a:rPr>
              <a:t> </a:t>
            </a:r>
            <a:r>
              <a:rPr sz="2150" spc="-10" dirty="0">
                <a:solidFill>
                  <a:srgbClr val="24292E"/>
                </a:solidFill>
                <a:latin typeface="Arial"/>
                <a:cs typeface="Arial"/>
              </a:rPr>
              <a:t>limited</a:t>
            </a:r>
            <a:endParaRPr sz="2150" dirty="0">
              <a:latin typeface="Arial"/>
              <a:cs typeface="Arial"/>
            </a:endParaRPr>
          </a:p>
          <a:p>
            <a:pPr marL="1364615" marR="5080" lvl="1" indent="-342900">
              <a:lnSpc>
                <a:spcPct val="145300"/>
              </a:lnSpc>
              <a:buFont typeface="Arial" panose="020B0604020202020204" pitchFamily="34" charset="0"/>
              <a:buChar char="•"/>
            </a:pPr>
            <a:r>
              <a:rPr sz="2150" dirty="0">
                <a:solidFill>
                  <a:srgbClr val="24292E"/>
                </a:solidFill>
                <a:latin typeface="Arial"/>
                <a:cs typeface="Arial"/>
              </a:rPr>
              <a:t>Most</a:t>
            </a:r>
            <a:r>
              <a:rPr sz="2150" spc="55" dirty="0">
                <a:solidFill>
                  <a:srgbClr val="24292E"/>
                </a:solidFill>
                <a:latin typeface="Arial"/>
                <a:cs typeface="Arial"/>
              </a:rPr>
              <a:t> </a:t>
            </a:r>
            <a:r>
              <a:rPr sz="2150" dirty="0">
                <a:solidFill>
                  <a:srgbClr val="24292E"/>
                </a:solidFill>
                <a:latin typeface="Arial"/>
                <a:cs typeface="Arial"/>
              </a:rPr>
              <a:t>are</a:t>
            </a:r>
            <a:r>
              <a:rPr sz="2150" spc="50" dirty="0">
                <a:solidFill>
                  <a:srgbClr val="24292E"/>
                </a:solidFill>
                <a:latin typeface="Arial"/>
                <a:cs typeface="Arial"/>
              </a:rPr>
              <a:t> </a:t>
            </a:r>
            <a:r>
              <a:rPr sz="2150" dirty="0">
                <a:solidFill>
                  <a:srgbClr val="24292E"/>
                </a:solidFill>
                <a:latin typeface="Arial"/>
                <a:cs typeface="Arial"/>
              </a:rPr>
              <a:t>victims</a:t>
            </a:r>
            <a:r>
              <a:rPr sz="2150" spc="55" dirty="0">
                <a:solidFill>
                  <a:srgbClr val="24292E"/>
                </a:solidFill>
                <a:latin typeface="Arial"/>
                <a:cs typeface="Arial"/>
              </a:rPr>
              <a:t> </a:t>
            </a:r>
            <a:r>
              <a:rPr sz="2150" dirty="0">
                <a:solidFill>
                  <a:srgbClr val="24292E"/>
                </a:solidFill>
                <a:latin typeface="Arial"/>
                <a:cs typeface="Arial"/>
              </a:rPr>
              <a:t>(to</a:t>
            </a:r>
            <a:r>
              <a:rPr sz="2150" spc="50" dirty="0">
                <a:solidFill>
                  <a:srgbClr val="24292E"/>
                </a:solidFill>
                <a:latin typeface="Arial"/>
                <a:cs typeface="Arial"/>
              </a:rPr>
              <a:t> </a:t>
            </a:r>
            <a:r>
              <a:rPr sz="2150" dirty="0">
                <a:solidFill>
                  <a:srgbClr val="24292E"/>
                </a:solidFill>
                <a:latin typeface="Arial"/>
                <a:cs typeface="Arial"/>
              </a:rPr>
              <a:t>be</a:t>
            </a:r>
            <a:r>
              <a:rPr sz="2150" spc="55" dirty="0">
                <a:solidFill>
                  <a:srgbClr val="24292E"/>
                </a:solidFill>
                <a:latin typeface="Arial"/>
                <a:cs typeface="Arial"/>
              </a:rPr>
              <a:t> </a:t>
            </a:r>
            <a:r>
              <a:rPr sz="2150" dirty="0">
                <a:solidFill>
                  <a:srgbClr val="24292E"/>
                </a:solidFill>
                <a:latin typeface="Arial"/>
                <a:cs typeface="Arial"/>
              </a:rPr>
              <a:t>saved,)</a:t>
            </a:r>
            <a:r>
              <a:rPr sz="2150" spc="55" dirty="0">
                <a:solidFill>
                  <a:srgbClr val="24292E"/>
                </a:solidFill>
                <a:latin typeface="Arial"/>
                <a:cs typeface="Arial"/>
              </a:rPr>
              <a:t> </a:t>
            </a:r>
            <a:r>
              <a:rPr sz="2150" dirty="0">
                <a:solidFill>
                  <a:srgbClr val="24292E"/>
                </a:solidFill>
                <a:latin typeface="Arial"/>
                <a:cs typeface="Arial"/>
              </a:rPr>
              <a:t>or</a:t>
            </a:r>
            <a:r>
              <a:rPr sz="2150" spc="50" dirty="0">
                <a:solidFill>
                  <a:srgbClr val="24292E"/>
                </a:solidFill>
                <a:latin typeface="Arial"/>
                <a:cs typeface="Arial"/>
              </a:rPr>
              <a:t> </a:t>
            </a:r>
            <a:r>
              <a:rPr sz="2150" dirty="0">
                <a:solidFill>
                  <a:srgbClr val="24292E"/>
                </a:solidFill>
                <a:latin typeface="Arial"/>
                <a:cs typeface="Arial"/>
              </a:rPr>
              <a:t>antagonists</a:t>
            </a:r>
            <a:r>
              <a:rPr sz="2150" spc="55" dirty="0">
                <a:solidFill>
                  <a:srgbClr val="24292E"/>
                </a:solidFill>
                <a:latin typeface="Arial"/>
                <a:cs typeface="Arial"/>
              </a:rPr>
              <a:t> </a:t>
            </a:r>
            <a:r>
              <a:rPr sz="2150" dirty="0">
                <a:solidFill>
                  <a:srgbClr val="24292E"/>
                </a:solidFill>
                <a:latin typeface="Arial"/>
                <a:cs typeface="Arial"/>
              </a:rPr>
              <a:t>(evil</a:t>
            </a:r>
            <a:r>
              <a:rPr sz="2150" spc="50" dirty="0">
                <a:solidFill>
                  <a:srgbClr val="24292E"/>
                </a:solidFill>
                <a:latin typeface="Arial"/>
                <a:cs typeface="Arial"/>
              </a:rPr>
              <a:t> </a:t>
            </a:r>
            <a:r>
              <a:rPr sz="2150" dirty="0">
                <a:solidFill>
                  <a:srgbClr val="24292E"/>
                </a:solidFill>
                <a:latin typeface="Arial"/>
                <a:cs typeface="Arial"/>
              </a:rPr>
              <a:t>witch</a:t>
            </a:r>
            <a:r>
              <a:rPr sz="2150" spc="55" dirty="0">
                <a:solidFill>
                  <a:srgbClr val="24292E"/>
                </a:solidFill>
                <a:latin typeface="Arial"/>
                <a:cs typeface="Arial"/>
              </a:rPr>
              <a:t> </a:t>
            </a:r>
            <a:r>
              <a:rPr sz="2150" spc="-10" dirty="0">
                <a:solidFill>
                  <a:srgbClr val="24292E"/>
                </a:solidFill>
                <a:latin typeface="Arial"/>
                <a:cs typeface="Arial"/>
              </a:rPr>
              <a:t>etc.)</a:t>
            </a:r>
            <a:endParaRPr lang="en-GB" sz="2150" spc="-10" dirty="0">
              <a:solidFill>
                <a:srgbClr val="24292E"/>
              </a:solidFill>
              <a:latin typeface="Arial"/>
              <a:cs typeface="Arial"/>
            </a:endParaRPr>
          </a:p>
          <a:p>
            <a:pPr marL="907415" marR="5080" indent="-342900">
              <a:lnSpc>
                <a:spcPct val="145300"/>
              </a:lnSpc>
              <a:buFont typeface="Arial" panose="020B0604020202020204" pitchFamily="34" charset="0"/>
              <a:buChar char="•"/>
            </a:pPr>
            <a:r>
              <a:rPr sz="2150" dirty="0">
                <a:solidFill>
                  <a:srgbClr val="24292E"/>
                </a:solidFill>
                <a:latin typeface="Arial"/>
                <a:cs typeface="Arial"/>
              </a:rPr>
              <a:t>Sex</a:t>
            </a:r>
            <a:r>
              <a:rPr sz="2150" spc="40" dirty="0">
                <a:solidFill>
                  <a:srgbClr val="24292E"/>
                </a:solidFill>
                <a:latin typeface="Arial"/>
                <a:cs typeface="Arial"/>
              </a:rPr>
              <a:t> </a:t>
            </a:r>
            <a:r>
              <a:rPr sz="2150" spc="-10" dirty="0">
                <a:solidFill>
                  <a:srgbClr val="24292E"/>
                </a:solidFill>
                <a:latin typeface="Arial"/>
                <a:cs typeface="Arial"/>
              </a:rPr>
              <a:t>objects</a:t>
            </a:r>
            <a:endParaRPr lang="en-GB" sz="2150" spc="-10" dirty="0">
              <a:solidFill>
                <a:srgbClr val="24292E"/>
              </a:solidFill>
              <a:latin typeface="Arial"/>
              <a:cs typeface="Arial"/>
            </a:endParaRPr>
          </a:p>
          <a:p>
            <a:pPr marL="907415" marR="5080" indent="-342900">
              <a:lnSpc>
                <a:spcPct val="145300"/>
              </a:lnSpc>
              <a:buFont typeface="Arial" panose="020B0604020202020204" pitchFamily="34" charset="0"/>
              <a:buChar char="•"/>
            </a:pPr>
            <a:r>
              <a:rPr lang="en-GB" sz="2150" spc="-10" dirty="0">
                <a:solidFill>
                  <a:srgbClr val="24292E"/>
                </a:solidFill>
                <a:latin typeface="Arial"/>
                <a:cs typeface="Arial"/>
              </a:rPr>
              <a:t>The </a:t>
            </a:r>
            <a:r>
              <a:rPr lang="en-GB" sz="2150" i="1" spc="-10" dirty="0">
                <a:solidFill>
                  <a:srgbClr val="24292E"/>
                </a:solidFill>
                <a:latin typeface="Arial"/>
                <a:cs typeface="Arial"/>
              </a:rPr>
              <a:t>Femme Fatale</a:t>
            </a:r>
            <a:r>
              <a:rPr lang="en-GB" sz="2150" spc="-10" dirty="0">
                <a:solidFill>
                  <a:srgbClr val="24292E"/>
                </a:solidFill>
                <a:latin typeface="Arial"/>
                <a:cs typeface="Arial"/>
              </a:rPr>
              <a:t> – Emerged in cinema in the 1940’s, around the time that women started to join the workforce, and again in the 1980’s around the time of Second Wave Feminism. Reaction to the perceived threat of Feminism? </a:t>
            </a:r>
            <a:r>
              <a:rPr lang="en-GB" sz="2150" spc="-10" dirty="0">
                <a:solidFill>
                  <a:srgbClr val="24292E"/>
                </a:solidFill>
                <a:latin typeface="Arial"/>
                <a:cs typeface="Arial"/>
                <a:hlinkClick r:id="rId3"/>
              </a:rPr>
              <a:t>Malkowski (2017)</a:t>
            </a:r>
            <a:r>
              <a:rPr lang="en-GB" sz="2150" spc="-10" dirty="0">
                <a:solidFill>
                  <a:srgbClr val="24292E"/>
                </a:solidFill>
                <a:latin typeface="Arial"/>
                <a:cs typeface="Arial"/>
              </a:rPr>
              <a:t>.</a:t>
            </a:r>
          </a:p>
          <a:p>
            <a:pPr marL="907415" marR="5080" indent="-342900">
              <a:lnSpc>
                <a:spcPct val="145300"/>
              </a:lnSpc>
              <a:buFont typeface="Arial" panose="020B0604020202020204" pitchFamily="34" charset="0"/>
              <a:buChar char="•"/>
            </a:pPr>
            <a:r>
              <a:rPr lang="en-GB" sz="2150" spc="-10" dirty="0">
                <a:solidFill>
                  <a:srgbClr val="24292E"/>
                </a:solidFill>
                <a:latin typeface="Arial"/>
                <a:cs typeface="Arial"/>
              </a:rPr>
              <a:t>Ludic </a:t>
            </a:r>
            <a:r>
              <a:rPr lang="en-GB" sz="2150" i="1" spc="-10" dirty="0">
                <a:solidFill>
                  <a:srgbClr val="24292E"/>
                </a:solidFill>
                <a:latin typeface="Arial"/>
                <a:cs typeface="Arial"/>
              </a:rPr>
              <a:t>Femme Fatale </a:t>
            </a:r>
            <a:r>
              <a:rPr lang="en-GB" sz="2150" spc="-10" dirty="0">
                <a:solidFill>
                  <a:srgbClr val="24292E"/>
                </a:solidFill>
                <a:latin typeface="Arial"/>
                <a:cs typeface="Arial"/>
              </a:rPr>
              <a:t>is more recent.</a:t>
            </a:r>
          </a:p>
          <a:p>
            <a:pPr marL="1364615" marR="5080" lvl="1" indent="-342900">
              <a:lnSpc>
                <a:spcPct val="145300"/>
              </a:lnSpc>
              <a:buFont typeface="Arial" panose="020B0604020202020204" pitchFamily="34" charset="0"/>
              <a:buChar char="•"/>
            </a:pPr>
            <a:r>
              <a:rPr lang="en-GB" sz="2150" spc="-10" dirty="0">
                <a:solidFill>
                  <a:srgbClr val="24292E"/>
                </a:solidFill>
                <a:latin typeface="Arial"/>
                <a:cs typeface="Arial"/>
              </a:rPr>
              <a:t> Max Payne 2 – Mona Sax: Strong </a:t>
            </a:r>
            <a:r>
              <a:rPr lang="en-GB" sz="2150" i="1" spc="-10" dirty="0">
                <a:solidFill>
                  <a:srgbClr val="24292E"/>
                </a:solidFill>
                <a:latin typeface="Arial"/>
                <a:cs typeface="Arial"/>
              </a:rPr>
              <a:t>neo femme fatale </a:t>
            </a:r>
            <a:r>
              <a:rPr lang="en-GB" sz="2150" spc="-10" dirty="0">
                <a:solidFill>
                  <a:srgbClr val="24292E"/>
                </a:solidFill>
                <a:latin typeface="Arial"/>
                <a:cs typeface="Arial"/>
              </a:rPr>
              <a:t>or male protagonist re-skin?</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dirty="0">
                <a:solidFill>
                  <a:srgbClr val="24292E"/>
                </a:solidFill>
                <a:latin typeface="Arial"/>
                <a:cs typeface="Arial"/>
              </a:rPr>
              <a:t>Children</a:t>
            </a:r>
            <a:r>
              <a:rPr sz="2150" spc="50" dirty="0">
                <a:solidFill>
                  <a:srgbClr val="24292E"/>
                </a:solidFill>
                <a:latin typeface="Arial"/>
                <a:cs typeface="Arial"/>
              </a:rPr>
              <a:t> </a:t>
            </a:r>
            <a:r>
              <a:rPr sz="2150" dirty="0">
                <a:solidFill>
                  <a:srgbClr val="24292E"/>
                </a:solidFill>
                <a:latin typeface="Arial"/>
                <a:cs typeface="Arial"/>
              </a:rPr>
              <a:t>are</a:t>
            </a:r>
            <a:r>
              <a:rPr sz="2150" spc="60" dirty="0">
                <a:solidFill>
                  <a:srgbClr val="24292E"/>
                </a:solidFill>
                <a:latin typeface="Arial"/>
                <a:cs typeface="Arial"/>
              </a:rPr>
              <a:t> </a:t>
            </a:r>
            <a:r>
              <a:rPr sz="2150" dirty="0">
                <a:solidFill>
                  <a:srgbClr val="24292E"/>
                </a:solidFill>
                <a:latin typeface="Arial"/>
                <a:cs typeface="Arial"/>
              </a:rPr>
              <a:t>still</a:t>
            </a:r>
            <a:r>
              <a:rPr sz="2150" spc="65" dirty="0">
                <a:solidFill>
                  <a:srgbClr val="24292E"/>
                </a:solidFill>
                <a:latin typeface="Arial"/>
                <a:cs typeface="Arial"/>
              </a:rPr>
              <a:t> </a:t>
            </a:r>
            <a:r>
              <a:rPr sz="2150" dirty="0">
                <a:solidFill>
                  <a:srgbClr val="24292E"/>
                </a:solidFill>
                <a:latin typeface="Arial"/>
                <a:cs typeface="Arial"/>
              </a:rPr>
              <a:t>learning</a:t>
            </a:r>
            <a:r>
              <a:rPr sz="2150" spc="60" dirty="0">
                <a:solidFill>
                  <a:srgbClr val="24292E"/>
                </a:solidFill>
                <a:latin typeface="Arial"/>
                <a:cs typeface="Arial"/>
              </a:rPr>
              <a:t> </a:t>
            </a:r>
            <a:r>
              <a:rPr sz="2150" dirty="0">
                <a:solidFill>
                  <a:srgbClr val="24292E"/>
                </a:solidFill>
                <a:latin typeface="Arial"/>
                <a:cs typeface="Arial"/>
              </a:rPr>
              <a:t>about</a:t>
            </a:r>
            <a:r>
              <a:rPr sz="2150" spc="60" dirty="0">
                <a:solidFill>
                  <a:srgbClr val="24292E"/>
                </a:solidFill>
                <a:latin typeface="Arial"/>
                <a:cs typeface="Arial"/>
              </a:rPr>
              <a:t> </a:t>
            </a:r>
            <a:r>
              <a:rPr sz="2150" dirty="0">
                <a:solidFill>
                  <a:srgbClr val="24292E"/>
                </a:solidFill>
                <a:latin typeface="Arial"/>
                <a:cs typeface="Arial"/>
              </a:rPr>
              <a:t>gender</a:t>
            </a:r>
            <a:r>
              <a:rPr sz="2150" spc="60" dirty="0">
                <a:solidFill>
                  <a:srgbClr val="24292E"/>
                </a:solidFill>
                <a:latin typeface="Arial"/>
                <a:cs typeface="Arial"/>
              </a:rPr>
              <a:t> </a:t>
            </a:r>
            <a:r>
              <a:rPr sz="2150" dirty="0">
                <a:solidFill>
                  <a:srgbClr val="24292E"/>
                </a:solidFill>
                <a:latin typeface="Arial"/>
                <a:cs typeface="Arial"/>
              </a:rPr>
              <a:t>roles</a:t>
            </a:r>
            <a:r>
              <a:rPr sz="2150" spc="60" dirty="0">
                <a:solidFill>
                  <a:srgbClr val="24292E"/>
                </a:solidFill>
                <a:latin typeface="Arial"/>
                <a:cs typeface="Arial"/>
              </a:rPr>
              <a:t> </a:t>
            </a:r>
            <a:r>
              <a:rPr sz="2150" dirty="0">
                <a:solidFill>
                  <a:srgbClr val="24292E"/>
                </a:solidFill>
                <a:latin typeface="Arial"/>
                <a:cs typeface="Arial"/>
              </a:rPr>
              <a:t>(social</a:t>
            </a:r>
            <a:r>
              <a:rPr sz="2150" spc="65" dirty="0">
                <a:solidFill>
                  <a:srgbClr val="24292E"/>
                </a:solidFill>
                <a:latin typeface="Arial"/>
                <a:cs typeface="Arial"/>
              </a:rPr>
              <a:t> </a:t>
            </a:r>
            <a:r>
              <a:rPr sz="2150" spc="-10" dirty="0">
                <a:solidFill>
                  <a:srgbClr val="24292E"/>
                </a:solidFill>
                <a:latin typeface="Arial"/>
                <a:cs typeface="Arial"/>
              </a:rPr>
              <a:t>learning).</a:t>
            </a:r>
            <a:endParaRPr sz="2150" dirty="0">
              <a:latin typeface="Arial"/>
              <a:cs typeface="Arial"/>
            </a:endParaRPr>
          </a:p>
        </p:txBody>
      </p:sp>
    </p:spTree>
    <p:extLst>
      <p:ext uri="{BB962C8B-B14F-4D97-AF65-F5344CB8AC3E}">
        <p14:creationId xmlns:p14="http://schemas.microsoft.com/office/powerpoint/2010/main" val="354004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C92F-23CA-D35C-0E80-8D05D4D4A766}"/>
              </a:ext>
            </a:extLst>
          </p:cNvPr>
          <p:cNvSpPr>
            <a:spLocks noGrp="1"/>
          </p:cNvSpPr>
          <p:nvPr>
            <p:ph type="title"/>
          </p:nvPr>
        </p:nvSpPr>
        <p:spPr>
          <a:xfrm>
            <a:off x="1069848" y="484632"/>
            <a:ext cx="10058400" cy="1609344"/>
          </a:xfrm>
        </p:spPr>
        <p:txBody>
          <a:bodyPr>
            <a:normAutofit/>
          </a:bodyPr>
          <a:lstStyle/>
          <a:p>
            <a:r>
              <a:rPr lang="en-GB"/>
              <a:t>Ethics</a:t>
            </a:r>
            <a:endParaRPr lang="en-GB" dirty="0"/>
          </a:p>
        </p:txBody>
      </p:sp>
      <p:sp>
        <p:nvSpPr>
          <p:cNvPr id="51" name="Rectangle 50">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CF9DB4D-3A4F-A0C4-D93C-FDEF4F5E16B0}"/>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4</a:t>
            </a:fld>
            <a:endParaRPr lang="en-US"/>
          </a:p>
        </p:txBody>
      </p:sp>
      <p:graphicFrame>
        <p:nvGraphicFramePr>
          <p:cNvPr id="46" name="Content Placeholder 2">
            <a:extLst>
              <a:ext uri="{FF2B5EF4-FFF2-40B4-BE49-F238E27FC236}">
                <a16:creationId xmlns:a16="http://schemas.microsoft.com/office/drawing/2014/main" id="{C4F6E242-35DB-884F-EC8F-195A13122AE6}"/>
              </a:ext>
            </a:extLst>
          </p:cNvPr>
          <p:cNvGraphicFramePr>
            <a:graphicFrameLocks noGrp="1"/>
          </p:cNvGraphicFramePr>
          <p:nvPr>
            <p:ph idx="1"/>
            <p:extLst>
              <p:ext uri="{D42A27DB-BD31-4B8C-83A1-F6EECF244321}">
                <p14:modId xmlns:p14="http://schemas.microsoft.com/office/powerpoint/2010/main" val="390036587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544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4BDFF7-7B50-002F-F345-E6681D0D27E9}"/>
              </a:ext>
            </a:extLst>
          </p:cNvPr>
          <p:cNvSpPr txBox="1">
            <a:spLocks/>
          </p:cNvSpPr>
          <p:nvPr/>
        </p:nvSpPr>
        <p:spPr>
          <a:xfrm>
            <a:off x="735012" y="504531"/>
            <a:ext cx="222059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spc="-10">
                <a:solidFill>
                  <a:srgbClr val="24292E"/>
                </a:solidFill>
              </a:rPr>
              <a:t>Accessibility</a:t>
            </a:r>
            <a:endParaRPr lang="en-GB" sz="2800"/>
          </a:p>
        </p:txBody>
      </p:sp>
      <p:sp>
        <p:nvSpPr>
          <p:cNvPr id="3" name="object 9">
            <a:extLst>
              <a:ext uri="{FF2B5EF4-FFF2-40B4-BE49-F238E27FC236}">
                <a16:creationId xmlns:a16="http://schemas.microsoft.com/office/drawing/2014/main" id="{8683F8EB-08D1-0D44-42CA-1A7091CC6470}"/>
              </a:ext>
            </a:extLst>
          </p:cNvPr>
          <p:cNvSpPr txBox="1"/>
          <p:nvPr/>
        </p:nvSpPr>
        <p:spPr>
          <a:xfrm>
            <a:off x="977900" y="1166518"/>
            <a:ext cx="11090413" cy="5111750"/>
          </a:xfrm>
          <a:prstGeom prst="rect">
            <a:avLst/>
          </a:prstGeom>
        </p:spPr>
        <p:txBody>
          <a:bodyPr vert="horz" wrap="square" lIns="0" tIns="12065" rIns="0" bIns="0" rtlCol="0">
            <a:spAutoFit/>
          </a:bodyPr>
          <a:lstStyle/>
          <a:p>
            <a:pPr marL="664845" marR="5080" indent="-342900">
              <a:lnSpc>
                <a:spcPct val="125000"/>
              </a:lnSpc>
              <a:spcBef>
                <a:spcPts val="95"/>
              </a:spcBef>
              <a:buFont typeface="Arial" panose="020B0604020202020204" pitchFamily="34" charset="0"/>
              <a:buChar char="•"/>
            </a:pPr>
            <a:r>
              <a:rPr sz="2150" dirty="0">
                <a:solidFill>
                  <a:srgbClr val="24292E"/>
                </a:solidFill>
                <a:latin typeface="Arial"/>
                <a:cs typeface="Arial"/>
              </a:rPr>
              <a:t>A</a:t>
            </a:r>
            <a:r>
              <a:rPr sz="2150" spc="20" dirty="0">
                <a:solidFill>
                  <a:srgbClr val="24292E"/>
                </a:solidFill>
                <a:latin typeface="Arial"/>
                <a:cs typeface="Arial"/>
              </a:rPr>
              <a:t> </a:t>
            </a:r>
            <a:r>
              <a:rPr sz="2150" dirty="0">
                <a:solidFill>
                  <a:srgbClr val="24292E"/>
                </a:solidFill>
                <a:latin typeface="Arial"/>
                <a:cs typeface="Arial"/>
              </a:rPr>
              <a:t>recent</a:t>
            </a:r>
            <a:r>
              <a:rPr sz="2150" spc="35" dirty="0">
                <a:solidFill>
                  <a:srgbClr val="24292E"/>
                </a:solidFill>
                <a:latin typeface="Arial"/>
                <a:cs typeface="Arial"/>
              </a:rPr>
              <a:t> </a:t>
            </a:r>
            <a:r>
              <a:rPr sz="2150" dirty="0">
                <a:solidFill>
                  <a:srgbClr val="24292E"/>
                </a:solidFill>
                <a:latin typeface="Arial"/>
                <a:cs typeface="Arial"/>
              </a:rPr>
              <a:t>survey</a:t>
            </a:r>
            <a:r>
              <a:rPr sz="2150" spc="30" dirty="0">
                <a:solidFill>
                  <a:srgbClr val="24292E"/>
                </a:solidFill>
                <a:latin typeface="Arial"/>
                <a:cs typeface="Arial"/>
              </a:rPr>
              <a:t> </a:t>
            </a:r>
            <a:r>
              <a:rPr sz="2150" dirty="0">
                <a:solidFill>
                  <a:srgbClr val="0366D5"/>
                </a:solidFill>
                <a:latin typeface="Arial"/>
                <a:cs typeface="Arial"/>
                <a:hlinkClick r:id="rId2"/>
              </a:rPr>
              <a:t>(Yan</a:t>
            </a:r>
            <a:r>
              <a:rPr sz="2150" spc="30"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35" dirty="0">
                <a:solidFill>
                  <a:srgbClr val="0366D5"/>
                </a:solidFill>
                <a:latin typeface="Arial"/>
                <a:cs typeface="Arial"/>
                <a:hlinkClick r:id="rId2"/>
              </a:rPr>
              <a:t> </a:t>
            </a:r>
            <a:r>
              <a:rPr sz="2150" i="1" dirty="0">
                <a:solidFill>
                  <a:srgbClr val="0366D5"/>
                </a:solidFill>
                <a:latin typeface="Arial"/>
                <a:cs typeface="Arial"/>
                <a:hlinkClick r:id="rId2"/>
              </a:rPr>
              <a:t>al</a:t>
            </a:r>
            <a:r>
              <a:rPr sz="2150" i="1" spc="30" dirty="0">
                <a:solidFill>
                  <a:srgbClr val="0366D5"/>
                </a:solidFill>
                <a:latin typeface="Arial"/>
                <a:cs typeface="Arial"/>
                <a:hlinkClick r:id="rId2"/>
              </a:rPr>
              <a:t> </a:t>
            </a:r>
            <a:r>
              <a:rPr sz="2150" dirty="0">
                <a:solidFill>
                  <a:srgbClr val="0366D5"/>
                </a:solidFill>
                <a:latin typeface="Arial"/>
                <a:cs typeface="Arial"/>
                <a:hlinkClick r:id="rId2"/>
              </a:rPr>
              <a:t>2011)</a:t>
            </a:r>
            <a:r>
              <a:rPr sz="2150" spc="30" dirty="0">
                <a:solidFill>
                  <a:srgbClr val="0366D5"/>
                </a:solidFill>
                <a:latin typeface="Arial"/>
                <a:cs typeface="Arial"/>
              </a:rPr>
              <a:t> </a:t>
            </a:r>
            <a:r>
              <a:rPr sz="2150" dirty="0">
                <a:solidFill>
                  <a:srgbClr val="24292E"/>
                </a:solidFill>
                <a:latin typeface="Arial"/>
                <a:cs typeface="Arial"/>
              </a:rPr>
              <a:t>suggests</a:t>
            </a:r>
            <a:r>
              <a:rPr sz="2150" spc="35" dirty="0">
                <a:solidFill>
                  <a:srgbClr val="24292E"/>
                </a:solidFill>
                <a:latin typeface="Arial"/>
                <a:cs typeface="Arial"/>
              </a:rPr>
              <a:t> </a:t>
            </a:r>
            <a:r>
              <a:rPr sz="2150" dirty="0">
                <a:solidFill>
                  <a:srgbClr val="24292E"/>
                </a:solidFill>
                <a:latin typeface="Arial"/>
                <a:cs typeface="Arial"/>
              </a:rPr>
              <a:t>an</a:t>
            </a:r>
            <a:r>
              <a:rPr sz="2150" spc="30" dirty="0">
                <a:solidFill>
                  <a:srgbClr val="24292E"/>
                </a:solidFill>
                <a:latin typeface="Arial"/>
                <a:cs typeface="Arial"/>
              </a:rPr>
              <a:t> </a:t>
            </a:r>
            <a:r>
              <a:rPr sz="2150" dirty="0">
                <a:solidFill>
                  <a:srgbClr val="24292E"/>
                </a:solidFill>
                <a:latin typeface="Arial"/>
                <a:cs typeface="Arial"/>
              </a:rPr>
              <a:t>increased</a:t>
            </a:r>
            <a:r>
              <a:rPr sz="2150" spc="30" dirty="0">
                <a:solidFill>
                  <a:srgbClr val="24292E"/>
                </a:solidFill>
                <a:latin typeface="Arial"/>
                <a:cs typeface="Arial"/>
              </a:rPr>
              <a:t> </a:t>
            </a:r>
            <a:r>
              <a:rPr sz="2150" dirty="0">
                <a:solidFill>
                  <a:srgbClr val="24292E"/>
                </a:solidFill>
                <a:latin typeface="Arial"/>
                <a:cs typeface="Arial"/>
              </a:rPr>
              <a:t>interest</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sz="2150" dirty="0">
                <a:solidFill>
                  <a:srgbClr val="24292E"/>
                </a:solidFill>
                <a:latin typeface="Arial"/>
                <a:cs typeface="Arial"/>
              </a:rPr>
              <a:t>accessibility</a:t>
            </a:r>
            <a:r>
              <a:rPr sz="2150" spc="35" dirty="0">
                <a:solidFill>
                  <a:srgbClr val="24292E"/>
                </a:solidFill>
                <a:latin typeface="Arial"/>
                <a:cs typeface="Arial"/>
              </a:rPr>
              <a:t> </a:t>
            </a:r>
            <a:r>
              <a:rPr sz="2150" spc="-25" dirty="0">
                <a:solidFill>
                  <a:srgbClr val="24292E"/>
                </a:solidFill>
                <a:latin typeface="Arial"/>
                <a:cs typeface="Arial"/>
              </a:rPr>
              <a:t>in </a:t>
            </a:r>
            <a:r>
              <a:rPr sz="2150" spc="-10" dirty="0">
                <a:solidFill>
                  <a:srgbClr val="24292E"/>
                </a:solidFill>
                <a:latin typeface="Arial"/>
                <a:cs typeface="Arial"/>
              </a:rPr>
              <a:t>games</a:t>
            </a:r>
            <a:endParaRPr sz="2150" dirty="0">
              <a:latin typeface="Arial"/>
              <a:cs typeface="Arial"/>
            </a:endParaRPr>
          </a:p>
          <a:p>
            <a:pPr marL="664845" indent="-342900">
              <a:lnSpc>
                <a:spcPct val="100000"/>
              </a:lnSpc>
              <a:spcBef>
                <a:spcPts val="1170"/>
              </a:spcBef>
              <a:buFont typeface="Arial" panose="020B0604020202020204" pitchFamily="34" charset="0"/>
              <a:buChar char="•"/>
            </a:pPr>
            <a:r>
              <a:rPr sz="2150" dirty="0">
                <a:solidFill>
                  <a:srgbClr val="24292E"/>
                </a:solidFill>
                <a:latin typeface="Arial"/>
                <a:cs typeface="Arial"/>
              </a:rPr>
              <a:t>Accessibility</a:t>
            </a:r>
            <a:r>
              <a:rPr sz="2150" spc="70" dirty="0">
                <a:solidFill>
                  <a:srgbClr val="24292E"/>
                </a:solidFill>
                <a:latin typeface="Arial"/>
                <a:cs typeface="Arial"/>
              </a:rPr>
              <a:t> </a:t>
            </a:r>
            <a:r>
              <a:rPr sz="2150" dirty="0">
                <a:solidFill>
                  <a:srgbClr val="24292E"/>
                </a:solidFill>
                <a:latin typeface="Arial"/>
                <a:cs typeface="Arial"/>
              </a:rPr>
              <a:t>problems</a:t>
            </a:r>
            <a:r>
              <a:rPr sz="2150" spc="65" dirty="0">
                <a:solidFill>
                  <a:srgbClr val="24292E"/>
                </a:solidFill>
                <a:latin typeface="Arial"/>
                <a:cs typeface="Arial"/>
              </a:rPr>
              <a:t> </a:t>
            </a:r>
            <a:r>
              <a:rPr sz="2150" dirty="0">
                <a:solidFill>
                  <a:srgbClr val="24292E"/>
                </a:solidFill>
                <a:latin typeface="Arial"/>
                <a:cs typeface="Arial"/>
              </a:rPr>
              <a:t>may</a:t>
            </a:r>
            <a:r>
              <a:rPr sz="2150" spc="70" dirty="0">
                <a:solidFill>
                  <a:srgbClr val="24292E"/>
                </a:solidFill>
                <a:latin typeface="Arial"/>
                <a:cs typeface="Arial"/>
              </a:rPr>
              <a:t> </a:t>
            </a:r>
            <a:r>
              <a:rPr sz="2150" dirty="0">
                <a:solidFill>
                  <a:srgbClr val="24292E"/>
                </a:solidFill>
                <a:latin typeface="Arial"/>
                <a:cs typeface="Arial"/>
              </a:rPr>
              <a:t>include</a:t>
            </a:r>
            <a:r>
              <a:rPr sz="2150" spc="65" dirty="0">
                <a:solidFill>
                  <a:srgbClr val="24292E"/>
                </a:solidFill>
                <a:latin typeface="Arial"/>
                <a:cs typeface="Arial"/>
              </a:rPr>
              <a:t> </a:t>
            </a:r>
            <a:r>
              <a:rPr sz="2150" dirty="0">
                <a:solidFill>
                  <a:srgbClr val="24292E"/>
                </a:solidFill>
                <a:latin typeface="Arial"/>
                <a:cs typeface="Arial"/>
              </a:rPr>
              <a:t>not</a:t>
            </a:r>
            <a:r>
              <a:rPr sz="2150" spc="65" dirty="0">
                <a:solidFill>
                  <a:srgbClr val="24292E"/>
                </a:solidFill>
                <a:latin typeface="Arial"/>
                <a:cs typeface="Arial"/>
              </a:rPr>
              <a:t> </a:t>
            </a:r>
            <a:r>
              <a:rPr sz="2150" dirty="0">
                <a:solidFill>
                  <a:srgbClr val="24292E"/>
                </a:solidFill>
                <a:latin typeface="Arial"/>
                <a:cs typeface="Arial"/>
              </a:rPr>
              <a:t>being</a:t>
            </a:r>
            <a:r>
              <a:rPr sz="2150" spc="70" dirty="0">
                <a:solidFill>
                  <a:srgbClr val="24292E"/>
                </a:solidFill>
                <a:latin typeface="Arial"/>
                <a:cs typeface="Arial"/>
              </a:rPr>
              <a:t> </a:t>
            </a:r>
            <a:r>
              <a:rPr sz="2150" dirty="0">
                <a:solidFill>
                  <a:srgbClr val="24292E"/>
                </a:solidFill>
                <a:latin typeface="Arial"/>
                <a:cs typeface="Arial"/>
              </a:rPr>
              <a:t>able</a:t>
            </a:r>
            <a:r>
              <a:rPr sz="2150" spc="65" dirty="0">
                <a:solidFill>
                  <a:srgbClr val="24292E"/>
                </a:solidFill>
                <a:latin typeface="Arial"/>
                <a:cs typeface="Arial"/>
              </a:rPr>
              <a:t> </a:t>
            </a:r>
            <a:r>
              <a:rPr sz="2150" spc="-25" dirty="0">
                <a:solidFill>
                  <a:srgbClr val="24292E"/>
                </a:solidFill>
                <a:latin typeface="Arial"/>
                <a:cs typeface="Arial"/>
              </a:rPr>
              <a:t>to:</a:t>
            </a:r>
            <a:endParaRPr sz="2150" dirty="0">
              <a:latin typeface="Arial"/>
              <a:cs typeface="Arial"/>
            </a:endParaRPr>
          </a:p>
          <a:p>
            <a:pPr marL="1236345" lvl="2" indent="-309880">
              <a:spcBef>
                <a:spcPts val="1845"/>
              </a:spcBef>
              <a:buAutoNum type="arabicPeriod"/>
              <a:tabLst>
                <a:tab pos="322580" algn="l"/>
              </a:tabLst>
            </a:pPr>
            <a:r>
              <a:rPr sz="2150" dirty="0">
                <a:solidFill>
                  <a:srgbClr val="24292E"/>
                </a:solidFill>
                <a:latin typeface="Arial"/>
                <a:cs typeface="Arial"/>
              </a:rPr>
              <a:t>Receive</a:t>
            </a:r>
            <a:r>
              <a:rPr sz="2150" spc="75" dirty="0">
                <a:solidFill>
                  <a:srgbClr val="24292E"/>
                </a:solidFill>
                <a:latin typeface="Arial"/>
                <a:cs typeface="Arial"/>
              </a:rPr>
              <a:t> </a:t>
            </a:r>
            <a:r>
              <a:rPr sz="2150" spc="-10" dirty="0">
                <a:solidFill>
                  <a:srgbClr val="24292E"/>
                </a:solidFill>
                <a:latin typeface="Arial"/>
                <a:cs typeface="Arial"/>
              </a:rPr>
              <a:t>feedback</a:t>
            </a:r>
            <a:endParaRPr sz="2150" dirty="0">
              <a:latin typeface="Arial"/>
              <a:cs typeface="Arial"/>
            </a:endParaRPr>
          </a:p>
          <a:p>
            <a:pPr marL="1236345" lvl="2" indent="-309880">
              <a:spcBef>
                <a:spcPts val="1245"/>
              </a:spcBef>
              <a:buAutoNum type="arabicPeriod"/>
              <a:tabLst>
                <a:tab pos="322580" algn="l"/>
              </a:tabLst>
            </a:pPr>
            <a:r>
              <a:rPr sz="2150" dirty="0">
                <a:solidFill>
                  <a:srgbClr val="24292E"/>
                </a:solidFill>
                <a:latin typeface="Arial"/>
                <a:cs typeface="Arial"/>
              </a:rPr>
              <a:t>Determine</a:t>
            </a:r>
            <a:r>
              <a:rPr sz="2150" spc="95" dirty="0">
                <a:solidFill>
                  <a:srgbClr val="24292E"/>
                </a:solidFill>
                <a:latin typeface="Arial"/>
                <a:cs typeface="Arial"/>
              </a:rPr>
              <a:t> </a:t>
            </a:r>
            <a:r>
              <a:rPr sz="2150" dirty="0">
                <a:solidFill>
                  <a:srgbClr val="24292E"/>
                </a:solidFill>
                <a:latin typeface="Arial"/>
                <a:cs typeface="Arial"/>
              </a:rPr>
              <a:t>in-game</a:t>
            </a:r>
            <a:r>
              <a:rPr sz="2150" spc="90" dirty="0">
                <a:solidFill>
                  <a:srgbClr val="24292E"/>
                </a:solidFill>
                <a:latin typeface="Arial"/>
                <a:cs typeface="Arial"/>
              </a:rPr>
              <a:t> </a:t>
            </a:r>
            <a:r>
              <a:rPr sz="2150" spc="-10" dirty="0">
                <a:solidFill>
                  <a:srgbClr val="24292E"/>
                </a:solidFill>
                <a:latin typeface="Arial"/>
                <a:cs typeface="Arial"/>
              </a:rPr>
              <a:t>responses</a:t>
            </a:r>
            <a:endParaRPr sz="2150" dirty="0">
              <a:latin typeface="Arial"/>
              <a:cs typeface="Arial"/>
            </a:endParaRPr>
          </a:p>
          <a:p>
            <a:pPr marL="1236345" lvl="2" indent="-309880">
              <a:spcBef>
                <a:spcPts val="1170"/>
              </a:spcBef>
              <a:buAutoNum type="arabicPeriod"/>
              <a:tabLst>
                <a:tab pos="322580" algn="l"/>
              </a:tabLst>
            </a:pPr>
            <a:r>
              <a:rPr sz="2150" dirty="0">
                <a:solidFill>
                  <a:srgbClr val="24292E"/>
                </a:solidFill>
                <a:latin typeface="Arial"/>
                <a:cs typeface="Arial"/>
              </a:rPr>
              <a:t>Provide</a:t>
            </a:r>
            <a:r>
              <a:rPr sz="2150" spc="65" dirty="0">
                <a:solidFill>
                  <a:srgbClr val="24292E"/>
                </a:solidFill>
                <a:latin typeface="Arial"/>
                <a:cs typeface="Arial"/>
              </a:rPr>
              <a:t> </a:t>
            </a:r>
            <a:r>
              <a:rPr sz="2150" dirty="0">
                <a:solidFill>
                  <a:srgbClr val="24292E"/>
                </a:solidFill>
                <a:latin typeface="Arial"/>
                <a:cs typeface="Arial"/>
              </a:rPr>
              <a:t>input</a:t>
            </a:r>
            <a:r>
              <a:rPr sz="2150" spc="70" dirty="0">
                <a:solidFill>
                  <a:srgbClr val="24292E"/>
                </a:solidFill>
                <a:latin typeface="Arial"/>
                <a:cs typeface="Arial"/>
              </a:rPr>
              <a:t> </a:t>
            </a:r>
            <a:r>
              <a:rPr sz="2150" dirty="0">
                <a:solidFill>
                  <a:srgbClr val="24292E"/>
                </a:solidFill>
                <a:latin typeface="Arial"/>
                <a:cs typeface="Arial"/>
              </a:rPr>
              <a:t>using</a:t>
            </a:r>
            <a:r>
              <a:rPr sz="2150" spc="75" dirty="0">
                <a:solidFill>
                  <a:srgbClr val="24292E"/>
                </a:solidFill>
                <a:latin typeface="Arial"/>
                <a:cs typeface="Arial"/>
              </a:rPr>
              <a:t> </a:t>
            </a:r>
            <a:r>
              <a:rPr sz="2150" dirty="0">
                <a:solidFill>
                  <a:srgbClr val="24292E"/>
                </a:solidFill>
                <a:latin typeface="Arial"/>
                <a:cs typeface="Arial"/>
              </a:rPr>
              <a:t>conventional</a:t>
            </a:r>
            <a:r>
              <a:rPr sz="2150" spc="70" dirty="0">
                <a:solidFill>
                  <a:srgbClr val="24292E"/>
                </a:solidFill>
                <a:latin typeface="Arial"/>
                <a:cs typeface="Arial"/>
              </a:rPr>
              <a:t> </a:t>
            </a:r>
            <a:r>
              <a:rPr sz="2150" dirty="0">
                <a:solidFill>
                  <a:srgbClr val="24292E"/>
                </a:solidFill>
                <a:latin typeface="Arial"/>
                <a:cs typeface="Arial"/>
              </a:rPr>
              <a:t>input</a:t>
            </a:r>
            <a:r>
              <a:rPr sz="2150" spc="75" dirty="0">
                <a:solidFill>
                  <a:srgbClr val="24292E"/>
                </a:solidFill>
                <a:latin typeface="Arial"/>
                <a:cs typeface="Arial"/>
              </a:rPr>
              <a:t> </a:t>
            </a:r>
            <a:r>
              <a:rPr sz="2150" spc="-10" dirty="0">
                <a:solidFill>
                  <a:srgbClr val="24292E"/>
                </a:solidFill>
                <a:latin typeface="Arial"/>
                <a:cs typeface="Arial"/>
              </a:rPr>
              <a:t>devices.</a:t>
            </a:r>
            <a:endParaRPr sz="2150" dirty="0">
              <a:latin typeface="Arial"/>
              <a:cs typeface="Arial"/>
            </a:endParaRPr>
          </a:p>
          <a:p>
            <a:pPr marL="664845" indent="-342900">
              <a:lnSpc>
                <a:spcPct val="100000"/>
              </a:lnSpc>
              <a:spcBef>
                <a:spcPts val="1845"/>
              </a:spcBef>
              <a:buFont typeface="Arial" panose="020B0604020202020204" pitchFamily="34" charset="0"/>
              <a:buChar char="•"/>
            </a:pPr>
            <a:r>
              <a:rPr sz="2150" dirty="0">
                <a:solidFill>
                  <a:srgbClr val="24292E"/>
                </a:solidFill>
                <a:latin typeface="Arial"/>
                <a:cs typeface="Arial"/>
              </a:rPr>
              <a:t>Key</a:t>
            </a:r>
            <a:r>
              <a:rPr sz="2150" spc="55" dirty="0">
                <a:solidFill>
                  <a:srgbClr val="24292E"/>
                </a:solidFill>
                <a:latin typeface="Arial"/>
                <a:cs typeface="Arial"/>
              </a:rPr>
              <a:t> </a:t>
            </a:r>
            <a:r>
              <a:rPr sz="2150" dirty="0">
                <a:solidFill>
                  <a:srgbClr val="24292E"/>
                </a:solidFill>
                <a:latin typeface="Arial"/>
                <a:cs typeface="Arial"/>
              </a:rPr>
              <a:t>issues</a:t>
            </a:r>
            <a:r>
              <a:rPr sz="2150" spc="55" dirty="0">
                <a:solidFill>
                  <a:srgbClr val="24292E"/>
                </a:solidFill>
                <a:latin typeface="Arial"/>
                <a:cs typeface="Arial"/>
              </a:rPr>
              <a:t> </a:t>
            </a:r>
            <a:r>
              <a:rPr sz="2150" dirty="0">
                <a:solidFill>
                  <a:srgbClr val="0366D5"/>
                </a:solidFill>
                <a:latin typeface="Arial"/>
                <a:cs typeface="Arial"/>
                <a:hlinkClick r:id="rId3"/>
              </a:rPr>
              <a:t>Porter</a:t>
            </a:r>
            <a:r>
              <a:rPr sz="2150" spc="55" dirty="0">
                <a:solidFill>
                  <a:srgbClr val="0366D5"/>
                </a:solidFill>
                <a:latin typeface="Arial"/>
                <a:cs typeface="Arial"/>
                <a:hlinkClick r:id="rId3"/>
              </a:rPr>
              <a:t> </a:t>
            </a:r>
            <a:r>
              <a:rPr sz="2150" dirty="0">
                <a:solidFill>
                  <a:srgbClr val="0366D5"/>
                </a:solidFill>
                <a:latin typeface="Arial"/>
                <a:cs typeface="Arial"/>
                <a:hlinkClick r:id="rId3"/>
              </a:rPr>
              <a:t>and</a:t>
            </a:r>
            <a:r>
              <a:rPr sz="2150" spc="55" dirty="0">
                <a:solidFill>
                  <a:srgbClr val="0366D5"/>
                </a:solidFill>
                <a:latin typeface="Arial"/>
                <a:cs typeface="Arial"/>
                <a:hlinkClick r:id="rId3"/>
              </a:rPr>
              <a:t> </a:t>
            </a:r>
            <a:r>
              <a:rPr sz="2150" dirty="0">
                <a:solidFill>
                  <a:srgbClr val="0366D5"/>
                </a:solidFill>
                <a:latin typeface="Arial"/>
                <a:cs typeface="Arial"/>
                <a:hlinkClick r:id="rId3"/>
              </a:rPr>
              <a:t>Kientz</a:t>
            </a:r>
            <a:r>
              <a:rPr sz="2150" spc="55" dirty="0">
                <a:solidFill>
                  <a:srgbClr val="0366D5"/>
                </a:solidFill>
                <a:latin typeface="Arial"/>
                <a:cs typeface="Arial"/>
                <a:hlinkClick r:id="rId3"/>
              </a:rPr>
              <a:t> </a:t>
            </a:r>
            <a:r>
              <a:rPr sz="2150" spc="-10" dirty="0">
                <a:solidFill>
                  <a:srgbClr val="0366D5"/>
                </a:solidFill>
                <a:latin typeface="Arial"/>
                <a:cs typeface="Arial"/>
                <a:hlinkClick r:id="rId3"/>
              </a:rPr>
              <a:t>(2013)</a:t>
            </a:r>
            <a:r>
              <a:rPr sz="2150" spc="-10" dirty="0">
                <a:solidFill>
                  <a:srgbClr val="24292E"/>
                </a:solidFill>
                <a:latin typeface="Arial"/>
                <a:cs typeface="Arial"/>
              </a:rPr>
              <a:t>:</a:t>
            </a:r>
            <a:endParaRPr sz="2150" dirty="0">
              <a:latin typeface="Arial"/>
              <a:cs typeface="Arial"/>
            </a:endParaRPr>
          </a:p>
          <a:p>
            <a:pPr marL="1217294" marR="424815" indent="-342900">
              <a:lnSpc>
                <a:spcPct val="125000"/>
              </a:lnSpc>
              <a:buFont typeface="Arial" panose="020B0604020202020204" pitchFamily="34" charset="0"/>
              <a:buChar char="•"/>
            </a:pPr>
            <a:r>
              <a:rPr sz="2150" dirty="0" err="1">
                <a:solidFill>
                  <a:srgbClr val="24292E"/>
                </a:solidFill>
                <a:latin typeface="Arial"/>
                <a:cs typeface="Arial"/>
              </a:rPr>
              <a:t>Incompa</a:t>
            </a:r>
            <a:r>
              <a:rPr lang="en-GB" sz="2150" dirty="0">
                <a:solidFill>
                  <a:srgbClr val="24292E"/>
                </a:solidFill>
                <a:latin typeface="Arial"/>
                <a:cs typeface="Arial"/>
              </a:rPr>
              <a:t>t</a:t>
            </a:r>
            <a:r>
              <a:rPr sz="2150" dirty="0">
                <a:solidFill>
                  <a:srgbClr val="24292E"/>
                </a:solidFill>
                <a:latin typeface="Arial"/>
                <a:cs typeface="Arial"/>
              </a:rPr>
              <a:t>ability</a:t>
            </a:r>
            <a:r>
              <a:rPr sz="2150" spc="95" dirty="0">
                <a:solidFill>
                  <a:srgbClr val="24292E"/>
                </a:solidFill>
                <a:latin typeface="Arial"/>
                <a:cs typeface="Arial"/>
              </a:rPr>
              <a:t> </a:t>
            </a:r>
            <a:r>
              <a:rPr sz="2150" dirty="0">
                <a:solidFill>
                  <a:srgbClr val="24292E"/>
                </a:solidFill>
                <a:latin typeface="Arial"/>
                <a:cs typeface="Arial"/>
              </a:rPr>
              <a:t>with</a:t>
            </a:r>
            <a:r>
              <a:rPr sz="2150" spc="100" dirty="0">
                <a:solidFill>
                  <a:srgbClr val="24292E"/>
                </a:solidFill>
                <a:latin typeface="Arial"/>
                <a:cs typeface="Arial"/>
              </a:rPr>
              <a:t> </a:t>
            </a:r>
            <a:r>
              <a:rPr sz="2150" dirty="0">
                <a:solidFill>
                  <a:srgbClr val="24292E"/>
                </a:solidFill>
                <a:latin typeface="Arial"/>
                <a:cs typeface="Arial"/>
              </a:rPr>
              <a:t>assistive</a:t>
            </a:r>
            <a:r>
              <a:rPr sz="2150" spc="105" dirty="0">
                <a:solidFill>
                  <a:srgbClr val="24292E"/>
                </a:solidFill>
                <a:latin typeface="Arial"/>
                <a:cs typeface="Arial"/>
              </a:rPr>
              <a:t> </a:t>
            </a:r>
            <a:r>
              <a:rPr sz="2150" dirty="0">
                <a:solidFill>
                  <a:srgbClr val="24292E"/>
                </a:solidFill>
                <a:latin typeface="Arial"/>
                <a:cs typeface="Arial"/>
              </a:rPr>
              <a:t>technologies</a:t>
            </a:r>
            <a:r>
              <a:rPr sz="2150" spc="100" dirty="0">
                <a:solidFill>
                  <a:srgbClr val="24292E"/>
                </a:solidFill>
                <a:latin typeface="Arial"/>
                <a:cs typeface="Arial"/>
              </a:rPr>
              <a:t> </a:t>
            </a:r>
            <a:r>
              <a:rPr sz="2150" dirty="0">
                <a:solidFill>
                  <a:srgbClr val="24292E"/>
                </a:solidFill>
                <a:latin typeface="Arial"/>
                <a:cs typeface="Arial"/>
              </a:rPr>
              <a:t>(on-screen</a:t>
            </a:r>
            <a:r>
              <a:rPr sz="2150" spc="105" dirty="0">
                <a:solidFill>
                  <a:srgbClr val="24292E"/>
                </a:solidFill>
                <a:latin typeface="Arial"/>
                <a:cs typeface="Arial"/>
              </a:rPr>
              <a:t> </a:t>
            </a:r>
            <a:r>
              <a:rPr sz="2150" spc="-10" dirty="0">
                <a:solidFill>
                  <a:srgbClr val="24292E"/>
                </a:solidFill>
                <a:latin typeface="Arial"/>
                <a:cs typeface="Arial"/>
              </a:rPr>
              <a:t>keyboards/custom controllers)</a:t>
            </a:r>
            <a:endParaRPr sz="2150" dirty="0">
              <a:latin typeface="Arial"/>
              <a:cs typeface="Arial"/>
            </a:endParaRPr>
          </a:p>
          <a:p>
            <a:pPr marL="1769745" indent="-342900">
              <a:lnSpc>
                <a:spcPct val="100000"/>
              </a:lnSpc>
              <a:spcBef>
                <a:spcPts val="645"/>
              </a:spcBef>
              <a:buFont typeface="Arial" panose="020B0604020202020204" pitchFamily="34" charset="0"/>
              <a:buChar char="•"/>
            </a:pPr>
            <a:r>
              <a:rPr sz="2150" dirty="0">
                <a:solidFill>
                  <a:srgbClr val="24292E"/>
                </a:solidFill>
                <a:latin typeface="Arial"/>
                <a:cs typeface="Arial"/>
              </a:rPr>
              <a:t>Results</a:t>
            </a:r>
            <a:r>
              <a:rPr sz="2150" spc="65" dirty="0">
                <a:solidFill>
                  <a:srgbClr val="24292E"/>
                </a:solidFill>
                <a:latin typeface="Arial"/>
                <a:cs typeface="Arial"/>
              </a:rPr>
              <a:t> </a:t>
            </a:r>
            <a:r>
              <a:rPr sz="2150" dirty="0">
                <a:solidFill>
                  <a:srgbClr val="24292E"/>
                </a:solidFill>
                <a:latin typeface="Arial"/>
                <a:cs typeface="Arial"/>
              </a:rPr>
              <a:t>also</a:t>
            </a:r>
            <a:r>
              <a:rPr sz="2150" spc="75" dirty="0">
                <a:solidFill>
                  <a:srgbClr val="24292E"/>
                </a:solidFill>
                <a:latin typeface="Arial"/>
                <a:cs typeface="Arial"/>
              </a:rPr>
              <a:t> </a:t>
            </a:r>
            <a:r>
              <a:rPr sz="2150" dirty="0">
                <a:solidFill>
                  <a:srgbClr val="24292E"/>
                </a:solidFill>
                <a:latin typeface="Arial"/>
                <a:cs typeface="Arial"/>
              </a:rPr>
              <a:t>suggest</a:t>
            </a:r>
            <a:r>
              <a:rPr sz="2150" spc="70" dirty="0">
                <a:solidFill>
                  <a:srgbClr val="24292E"/>
                </a:solidFill>
                <a:latin typeface="Arial"/>
                <a:cs typeface="Arial"/>
              </a:rPr>
              <a:t> </a:t>
            </a:r>
            <a:r>
              <a:rPr sz="2150" dirty="0">
                <a:solidFill>
                  <a:srgbClr val="24292E"/>
                </a:solidFill>
                <a:latin typeface="Arial"/>
                <a:cs typeface="Arial"/>
              </a:rPr>
              <a:t>more</a:t>
            </a:r>
            <a:r>
              <a:rPr sz="2150" spc="75" dirty="0">
                <a:solidFill>
                  <a:srgbClr val="24292E"/>
                </a:solidFill>
                <a:latin typeface="Arial"/>
                <a:cs typeface="Arial"/>
              </a:rPr>
              <a:t> </a:t>
            </a:r>
            <a:r>
              <a:rPr sz="2150" dirty="0">
                <a:solidFill>
                  <a:srgbClr val="24292E"/>
                </a:solidFill>
                <a:latin typeface="Arial"/>
                <a:cs typeface="Arial"/>
              </a:rPr>
              <a:t>PC/Linux/Mac</a:t>
            </a:r>
            <a:r>
              <a:rPr sz="2150" spc="75" dirty="0">
                <a:solidFill>
                  <a:srgbClr val="24292E"/>
                </a:solidFill>
                <a:latin typeface="Arial"/>
                <a:cs typeface="Arial"/>
              </a:rPr>
              <a:t> </a:t>
            </a:r>
            <a:r>
              <a:rPr sz="2150" dirty="0">
                <a:solidFill>
                  <a:srgbClr val="24292E"/>
                </a:solidFill>
                <a:latin typeface="Arial"/>
                <a:cs typeface="Arial"/>
              </a:rPr>
              <a:t>gamers</a:t>
            </a:r>
            <a:r>
              <a:rPr sz="2150" spc="75" dirty="0">
                <a:solidFill>
                  <a:srgbClr val="24292E"/>
                </a:solidFill>
                <a:latin typeface="Arial"/>
                <a:cs typeface="Arial"/>
              </a:rPr>
              <a:t> </a:t>
            </a:r>
            <a:r>
              <a:rPr sz="2150" dirty="0">
                <a:solidFill>
                  <a:srgbClr val="24292E"/>
                </a:solidFill>
                <a:latin typeface="Arial"/>
                <a:cs typeface="Arial"/>
              </a:rPr>
              <a:t>than</a:t>
            </a:r>
            <a:r>
              <a:rPr sz="2150" spc="75" dirty="0">
                <a:solidFill>
                  <a:srgbClr val="24292E"/>
                </a:solidFill>
                <a:latin typeface="Arial"/>
                <a:cs typeface="Arial"/>
              </a:rPr>
              <a:t> </a:t>
            </a:r>
            <a:r>
              <a:rPr sz="2150" spc="-10" dirty="0">
                <a:solidFill>
                  <a:srgbClr val="24292E"/>
                </a:solidFill>
                <a:latin typeface="Arial"/>
                <a:cs typeface="Arial"/>
              </a:rPr>
              <a:t>console.</a:t>
            </a:r>
            <a:endParaRPr sz="2150" dirty="0">
              <a:latin typeface="Arial"/>
              <a:cs typeface="Arial"/>
            </a:endParaRPr>
          </a:p>
          <a:p>
            <a:pPr marL="1217294" indent="-342900">
              <a:lnSpc>
                <a:spcPct val="100000"/>
              </a:lnSpc>
              <a:spcBef>
                <a:spcPts val="1170"/>
              </a:spcBef>
              <a:buFont typeface="Arial" panose="020B0604020202020204" pitchFamily="34" charset="0"/>
              <a:buChar char="•"/>
            </a:pPr>
            <a:r>
              <a:rPr sz="2150" dirty="0">
                <a:solidFill>
                  <a:srgbClr val="24292E"/>
                </a:solidFill>
                <a:latin typeface="Arial"/>
                <a:cs typeface="Arial"/>
              </a:rPr>
              <a:t>No</a:t>
            </a:r>
            <a:r>
              <a:rPr sz="2150" spc="45" dirty="0">
                <a:solidFill>
                  <a:srgbClr val="24292E"/>
                </a:solidFill>
                <a:latin typeface="Arial"/>
                <a:cs typeface="Arial"/>
              </a:rPr>
              <a:t> </a:t>
            </a:r>
            <a:r>
              <a:rPr sz="2150" dirty="0">
                <a:solidFill>
                  <a:srgbClr val="24292E"/>
                </a:solidFill>
                <a:latin typeface="Arial"/>
                <a:cs typeface="Arial"/>
              </a:rPr>
              <a:t>audio</a:t>
            </a:r>
            <a:r>
              <a:rPr sz="2150" spc="45" dirty="0">
                <a:solidFill>
                  <a:srgbClr val="24292E"/>
                </a:solidFill>
                <a:latin typeface="Arial"/>
                <a:cs typeface="Arial"/>
              </a:rPr>
              <a:t> </a:t>
            </a:r>
            <a:r>
              <a:rPr sz="2150" spc="-10" dirty="0">
                <a:solidFill>
                  <a:srgbClr val="24292E"/>
                </a:solidFill>
                <a:latin typeface="Arial"/>
                <a:cs typeface="Arial"/>
              </a:rPr>
              <a:t>description</a:t>
            </a:r>
            <a:endParaRPr sz="2150" dirty="0">
              <a:latin typeface="Arial"/>
              <a:cs typeface="Arial"/>
            </a:endParaRPr>
          </a:p>
        </p:txBody>
      </p:sp>
    </p:spTree>
    <p:extLst>
      <p:ext uri="{BB962C8B-B14F-4D97-AF65-F5344CB8AC3E}">
        <p14:creationId xmlns:p14="http://schemas.microsoft.com/office/powerpoint/2010/main" val="2885909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347D900-3DDE-7A1C-A7F7-B4B095FC5F7A}"/>
              </a:ext>
            </a:extLst>
          </p:cNvPr>
          <p:cNvSpPr txBox="1">
            <a:spLocks/>
          </p:cNvSpPr>
          <p:nvPr/>
        </p:nvSpPr>
        <p:spPr>
          <a:xfrm>
            <a:off x="735012" y="1304631"/>
            <a:ext cx="341693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a:solidFill>
                  <a:srgbClr val="24292E"/>
                </a:solidFill>
              </a:rPr>
              <a:t>Accessibility</a:t>
            </a:r>
            <a:r>
              <a:rPr lang="en-GB" sz="2800" spc="-55">
                <a:solidFill>
                  <a:srgbClr val="24292E"/>
                </a:solidFill>
              </a:rPr>
              <a:t> </a:t>
            </a:r>
            <a:r>
              <a:rPr lang="en-GB" sz="2800" spc="-10">
                <a:solidFill>
                  <a:srgbClr val="24292E"/>
                </a:solidFill>
              </a:rPr>
              <a:t>(cont.)</a:t>
            </a:r>
            <a:endParaRPr lang="en-GB" sz="2800" dirty="0"/>
          </a:p>
        </p:txBody>
      </p:sp>
      <p:sp>
        <p:nvSpPr>
          <p:cNvPr id="3" name="object 10">
            <a:extLst>
              <a:ext uri="{FF2B5EF4-FFF2-40B4-BE49-F238E27FC236}">
                <a16:creationId xmlns:a16="http://schemas.microsoft.com/office/drawing/2014/main" id="{A0C72645-209E-E427-085B-48CFEB72529B}"/>
              </a:ext>
            </a:extLst>
          </p:cNvPr>
          <p:cNvSpPr txBox="1"/>
          <p:nvPr/>
        </p:nvSpPr>
        <p:spPr>
          <a:xfrm>
            <a:off x="1287461" y="1966618"/>
            <a:ext cx="10590903" cy="3556999"/>
          </a:xfrm>
          <a:prstGeom prst="rect">
            <a:avLst/>
          </a:prstGeom>
        </p:spPr>
        <p:txBody>
          <a:bodyPr vert="horz" wrap="square" lIns="0" tIns="12065" rIns="0" bIns="0" rtlCol="0">
            <a:spAutoFit/>
          </a:bodyPr>
          <a:lstStyle/>
          <a:p>
            <a:pPr marL="564515" marR="508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Porter</a:t>
            </a:r>
            <a:r>
              <a:rPr sz="2150" spc="60" dirty="0">
                <a:solidFill>
                  <a:srgbClr val="0366D5"/>
                </a:solidFill>
                <a:latin typeface="Arial"/>
                <a:cs typeface="Arial"/>
                <a:hlinkClick r:id="rId2"/>
              </a:rPr>
              <a:t> </a:t>
            </a:r>
            <a:r>
              <a:rPr sz="2150" dirty="0">
                <a:solidFill>
                  <a:srgbClr val="0366D5"/>
                </a:solidFill>
                <a:latin typeface="Arial"/>
                <a:cs typeface="Arial"/>
                <a:hlinkClick r:id="rId2"/>
              </a:rPr>
              <a:t>and</a:t>
            </a:r>
            <a:r>
              <a:rPr sz="2150" spc="65" dirty="0">
                <a:solidFill>
                  <a:srgbClr val="0366D5"/>
                </a:solidFill>
                <a:latin typeface="Arial"/>
                <a:cs typeface="Arial"/>
                <a:hlinkClick r:id="rId2"/>
              </a:rPr>
              <a:t> </a:t>
            </a:r>
            <a:r>
              <a:rPr sz="2150" dirty="0">
                <a:solidFill>
                  <a:srgbClr val="0366D5"/>
                </a:solidFill>
                <a:latin typeface="Arial"/>
                <a:cs typeface="Arial"/>
                <a:hlinkClick r:id="rId2"/>
              </a:rPr>
              <a:t>Kientz</a:t>
            </a:r>
            <a:r>
              <a:rPr sz="2150" spc="60" dirty="0">
                <a:solidFill>
                  <a:srgbClr val="0366D5"/>
                </a:solidFill>
                <a:latin typeface="Arial"/>
                <a:cs typeface="Arial"/>
                <a:hlinkClick r:id="rId2"/>
              </a:rPr>
              <a:t> </a:t>
            </a:r>
            <a:r>
              <a:rPr sz="2150" dirty="0">
                <a:solidFill>
                  <a:srgbClr val="0366D5"/>
                </a:solidFill>
                <a:latin typeface="Arial"/>
                <a:cs typeface="Arial"/>
                <a:hlinkClick r:id="rId2"/>
              </a:rPr>
              <a:t>(2013)</a:t>
            </a:r>
            <a:r>
              <a:rPr sz="2150" spc="60" dirty="0">
                <a:solidFill>
                  <a:srgbClr val="0366D5"/>
                </a:solidFill>
                <a:latin typeface="Arial"/>
                <a:cs typeface="Arial"/>
              </a:rPr>
              <a:t> </a:t>
            </a:r>
            <a:r>
              <a:rPr sz="2150" dirty="0">
                <a:solidFill>
                  <a:srgbClr val="24292E"/>
                </a:solidFill>
                <a:latin typeface="Arial"/>
                <a:cs typeface="Arial"/>
              </a:rPr>
              <a:t>also</a:t>
            </a:r>
            <a:r>
              <a:rPr sz="2150" spc="65" dirty="0">
                <a:solidFill>
                  <a:srgbClr val="24292E"/>
                </a:solidFill>
                <a:latin typeface="Arial"/>
                <a:cs typeface="Arial"/>
              </a:rPr>
              <a:t> </a:t>
            </a:r>
            <a:r>
              <a:rPr sz="2150" dirty="0">
                <a:solidFill>
                  <a:srgbClr val="24292E"/>
                </a:solidFill>
                <a:latin typeface="Arial"/>
                <a:cs typeface="Arial"/>
              </a:rPr>
              <a:t>investigated</a:t>
            </a:r>
            <a:r>
              <a:rPr sz="2150" spc="60" dirty="0">
                <a:solidFill>
                  <a:srgbClr val="24292E"/>
                </a:solidFill>
                <a:latin typeface="Arial"/>
                <a:cs typeface="Arial"/>
              </a:rPr>
              <a:t> </a:t>
            </a:r>
            <a:r>
              <a:rPr sz="2150" dirty="0">
                <a:solidFill>
                  <a:srgbClr val="24292E"/>
                </a:solidFill>
                <a:latin typeface="Arial"/>
                <a:cs typeface="Arial"/>
              </a:rPr>
              <a:t>how</a:t>
            </a:r>
            <a:r>
              <a:rPr sz="2150" spc="60" dirty="0">
                <a:solidFill>
                  <a:srgbClr val="24292E"/>
                </a:solidFill>
                <a:latin typeface="Arial"/>
                <a:cs typeface="Arial"/>
              </a:rPr>
              <a:t> </a:t>
            </a:r>
            <a:r>
              <a:rPr sz="2150" dirty="0">
                <a:solidFill>
                  <a:srgbClr val="24292E"/>
                </a:solidFill>
                <a:latin typeface="Arial"/>
                <a:cs typeface="Arial"/>
              </a:rPr>
              <a:t>these</a:t>
            </a:r>
            <a:r>
              <a:rPr sz="2150" spc="60" dirty="0">
                <a:solidFill>
                  <a:srgbClr val="24292E"/>
                </a:solidFill>
                <a:latin typeface="Arial"/>
                <a:cs typeface="Arial"/>
              </a:rPr>
              <a:t> </a:t>
            </a:r>
            <a:r>
              <a:rPr sz="2150" dirty="0">
                <a:solidFill>
                  <a:srgbClr val="24292E"/>
                </a:solidFill>
                <a:latin typeface="Arial"/>
                <a:cs typeface="Arial"/>
              </a:rPr>
              <a:t>are</a:t>
            </a:r>
            <a:r>
              <a:rPr sz="2150" spc="65" dirty="0">
                <a:solidFill>
                  <a:srgbClr val="24292E"/>
                </a:solidFill>
                <a:latin typeface="Arial"/>
                <a:cs typeface="Arial"/>
              </a:rPr>
              <a:t> </a:t>
            </a:r>
            <a:r>
              <a:rPr sz="2150" dirty="0">
                <a:solidFill>
                  <a:srgbClr val="24292E"/>
                </a:solidFill>
                <a:latin typeface="Arial"/>
                <a:cs typeface="Arial"/>
              </a:rPr>
              <a:t>considered</a:t>
            </a:r>
            <a:r>
              <a:rPr sz="2150" spc="60" dirty="0">
                <a:solidFill>
                  <a:srgbClr val="24292E"/>
                </a:solidFill>
                <a:latin typeface="Arial"/>
                <a:cs typeface="Arial"/>
              </a:rPr>
              <a:t> </a:t>
            </a:r>
            <a:r>
              <a:rPr sz="2150" dirty="0">
                <a:solidFill>
                  <a:srgbClr val="24292E"/>
                </a:solidFill>
                <a:latin typeface="Arial"/>
                <a:cs typeface="Arial"/>
              </a:rPr>
              <a:t>by</a:t>
            </a:r>
            <a:r>
              <a:rPr sz="2150" spc="60" dirty="0">
                <a:solidFill>
                  <a:srgbClr val="24292E"/>
                </a:solidFill>
                <a:latin typeface="Arial"/>
                <a:cs typeface="Arial"/>
              </a:rPr>
              <a:t> </a:t>
            </a:r>
            <a:r>
              <a:rPr sz="2150" spc="-10" dirty="0">
                <a:solidFill>
                  <a:srgbClr val="24292E"/>
                </a:solidFill>
                <a:latin typeface="Arial"/>
                <a:cs typeface="Arial"/>
              </a:rPr>
              <a:t>industry</a:t>
            </a:r>
            <a:endParaRPr lang="en-GB" sz="2150" spc="-10" dirty="0">
              <a:solidFill>
                <a:srgbClr val="24292E"/>
              </a:solidFill>
              <a:latin typeface="Arial"/>
              <a:cs typeface="Arial"/>
            </a:endParaRPr>
          </a:p>
          <a:p>
            <a:pPr marL="1021715" marR="508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Focused</a:t>
            </a:r>
            <a:r>
              <a:rPr sz="2150" spc="50" dirty="0">
                <a:solidFill>
                  <a:srgbClr val="24292E"/>
                </a:solidFill>
                <a:latin typeface="Arial"/>
                <a:cs typeface="Arial"/>
              </a:rPr>
              <a:t> </a:t>
            </a:r>
            <a:r>
              <a:rPr sz="2150" dirty="0">
                <a:solidFill>
                  <a:srgbClr val="24292E"/>
                </a:solidFill>
                <a:latin typeface="Arial"/>
                <a:cs typeface="Arial"/>
              </a:rPr>
              <a:t>on</a:t>
            </a:r>
            <a:r>
              <a:rPr sz="2150" spc="60" dirty="0">
                <a:solidFill>
                  <a:srgbClr val="24292E"/>
                </a:solidFill>
                <a:latin typeface="Arial"/>
                <a:cs typeface="Arial"/>
              </a:rPr>
              <a:t> </a:t>
            </a:r>
            <a:r>
              <a:rPr sz="2150" dirty="0">
                <a:solidFill>
                  <a:srgbClr val="24292E"/>
                </a:solidFill>
                <a:latin typeface="Arial"/>
                <a:cs typeface="Arial"/>
              </a:rPr>
              <a:t>'low</a:t>
            </a:r>
            <a:r>
              <a:rPr sz="2150" spc="60" dirty="0">
                <a:solidFill>
                  <a:srgbClr val="24292E"/>
                </a:solidFill>
                <a:latin typeface="Arial"/>
                <a:cs typeface="Arial"/>
              </a:rPr>
              <a:t> </a:t>
            </a:r>
            <a:r>
              <a:rPr sz="2150" dirty="0">
                <a:solidFill>
                  <a:srgbClr val="24292E"/>
                </a:solidFill>
                <a:latin typeface="Arial"/>
                <a:cs typeface="Arial"/>
              </a:rPr>
              <a:t>hanging</a:t>
            </a:r>
            <a:r>
              <a:rPr sz="2150" spc="60" dirty="0">
                <a:solidFill>
                  <a:srgbClr val="24292E"/>
                </a:solidFill>
                <a:latin typeface="Arial"/>
                <a:cs typeface="Arial"/>
              </a:rPr>
              <a:t> </a:t>
            </a:r>
            <a:r>
              <a:rPr sz="2150" spc="-10" dirty="0">
                <a:solidFill>
                  <a:srgbClr val="24292E"/>
                </a:solidFill>
                <a:latin typeface="Arial"/>
                <a:cs typeface="Arial"/>
              </a:rPr>
              <a:t>fruit'</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Focus</a:t>
            </a:r>
            <a:r>
              <a:rPr sz="2150" spc="45" dirty="0">
                <a:solidFill>
                  <a:srgbClr val="24292E"/>
                </a:solidFill>
                <a:latin typeface="Arial"/>
                <a:cs typeface="Arial"/>
              </a:rPr>
              <a:t> </a:t>
            </a:r>
            <a:r>
              <a:rPr sz="2150" dirty="0">
                <a:solidFill>
                  <a:srgbClr val="24292E"/>
                </a:solidFill>
                <a:latin typeface="Arial"/>
                <a:cs typeface="Arial"/>
              </a:rPr>
              <a:t>on</a:t>
            </a:r>
            <a:r>
              <a:rPr sz="2150" spc="55" dirty="0">
                <a:solidFill>
                  <a:srgbClr val="24292E"/>
                </a:solidFill>
                <a:latin typeface="Arial"/>
                <a:cs typeface="Arial"/>
              </a:rPr>
              <a:t> </a:t>
            </a:r>
            <a:r>
              <a:rPr sz="2150" dirty="0">
                <a:solidFill>
                  <a:srgbClr val="24292E"/>
                </a:solidFill>
                <a:latin typeface="Arial"/>
                <a:cs typeface="Arial"/>
              </a:rPr>
              <a:t>simple</a:t>
            </a:r>
            <a:r>
              <a:rPr sz="2150" spc="50" dirty="0">
                <a:solidFill>
                  <a:srgbClr val="24292E"/>
                </a:solidFill>
                <a:latin typeface="Arial"/>
                <a:cs typeface="Arial"/>
              </a:rPr>
              <a:t> </a:t>
            </a:r>
            <a:r>
              <a:rPr sz="2150" dirty="0">
                <a:solidFill>
                  <a:srgbClr val="24292E"/>
                </a:solidFill>
                <a:latin typeface="Arial"/>
                <a:cs typeface="Arial"/>
              </a:rPr>
              <a:t>features</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colour</a:t>
            </a:r>
            <a:r>
              <a:rPr sz="2150" spc="55" dirty="0">
                <a:solidFill>
                  <a:srgbClr val="24292E"/>
                </a:solidFill>
                <a:latin typeface="Arial"/>
                <a:cs typeface="Arial"/>
              </a:rPr>
              <a:t> </a:t>
            </a:r>
            <a:r>
              <a:rPr sz="2150" dirty="0">
                <a:solidFill>
                  <a:srgbClr val="24292E"/>
                </a:solidFill>
                <a:latin typeface="Arial"/>
                <a:cs typeface="Arial"/>
              </a:rPr>
              <a:t>blind</a:t>
            </a:r>
            <a:r>
              <a:rPr sz="2150" spc="55" dirty="0">
                <a:solidFill>
                  <a:srgbClr val="24292E"/>
                </a:solidFill>
                <a:latin typeface="Arial"/>
                <a:cs typeface="Arial"/>
              </a:rPr>
              <a:t> </a:t>
            </a:r>
            <a:r>
              <a:rPr sz="2150" dirty="0">
                <a:solidFill>
                  <a:srgbClr val="24292E"/>
                </a:solidFill>
                <a:latin typeface="Arial"/>
                <a:cs typeface="Arial"/>
              </a:rPr>
              <a:t>friendly</a:t>
            </a:r>
            <a:r>
              <a:rPr sz="2150" spc="55" dirty="0">
                <a:solidFill>
                  <a:srgbClr val="24292E"/>
                </a:solidFill>
                <a:latin typeface="Arial"/>
                <a:cs typeface="Arial"/>
              </a:rPr>
              <a:t> </a:t>
            </a:r>
            <a:r>
              <a:rPr sz="2150" spc="-10" dirty="0">
                <a:solidFill>
                  <a:srgbClr val="24292E"/>
                </a:solidFill>
                <a:latin typeface="Arial"/>
                <a:cs typeface="Arial"/>
              </a:rPr>
              <a:t>pallets.</a:t>
            </a:r>
            <a:endParaRPr sz="2150" dirty="0">
              <a:latin typeface="Arial"/>
              <a:cs typeface="Arial"/>
            </a:endParaRPr>
          </a:p>
          <a:p>
            <a:pPr marL="907415" marR="605155" indent="-342900">
              <a:lnSpc>
                <a:spcPct val="145300"/>
              </a:lnSpc>
              <a:spcBef>
                <a:spcPts val="75"/>
              </a:spcBef>
              <a:buFont typeface="Arial" panose="020B0604020202020204" pitchFamily="34" charset="0"/>
              <a:buChar char="•"/>
            </a:pPr>
            <a:r>
              <a:rPr sz="2150" dirty="0">
                <a:solidFill>
                  <a:srgbClr val="24292E"/>
                </a:solidFill>
                <a:latin typeface="Arial"/>
                <a:cs typeface="Arial"/>
              </a:rPr>
              <a:t>Straight</a:t>
            </a:r>
            <a:r>
              <a:rPr sz="2150" spc="40" dirty="0">
                <a:solidFill>
                  <a:srgbClr val="24292E"/>
                </a:solidFill>
                <a:latin typeface="Arial"/>
                <a:cs typeface="Arial"/>
              </a:rPr>
              <a:t> </a:t>
            </a:r>
            <a:r>
              <a:rPr sz="2150" dirty="0">
                <a:solidFill>
                  <a:srgbClr val="24292E"/>
                </a:solidFill>
                <a:latin typeface="Arial"/>
                <a:cs typeface="Arial"/>
              </a:rPr>
              <a:t>forward</a:t>
            </a:r>
            <a:r>
              <a:rPr sz="2150" spc="50" dirty="0">
                <a:solidFill>
                  <a:srgbClr val="24292E"/>
                </a:solidFill>
                <a:latin typeface="Arial"/>
                <a:cs typeface="Arial"/>
              </a:rPr>
              <a:t> </a:t>
            </a:r>
            <a:r>
              <a:rPr sz="2150" dirty="0">
                <a:solidFill>
                  <a:srgbClr val="24292E"/>
                </a:solidFill>
                <a:latin typeface="Arial"/>
                <a:cs typeface="Arial"/>
              </a:rPr>
              <a:t>fixes</a:t>
            </a:r>
            <a:r>
              <a:rPr sz="2150" spc="50" dirty="0">
                <a:solidFill>
                  <a:srgbClr val="24292E"/>
                </a:solidFill>
                <a:latin typeface="Arial"/>
                <a:cs typeface="Arial"/>
              </a:rPr>
              <a:t> </a:t>
            </a:r>
            <a:r>
              <a:rPr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50" dirty="0">
                <a:solidFill>
                  <a:srgbClr val="24292E"/>
                </a:solidFill>
                <a:latin typeface="Arial"/>
                <a:cs typeface="Arial"/>
              </a:rPr>
              <a:t> </a:t>
            </a:r>
            <a:r>
              <a:rPr sz="2150" dirty="0">
                <a:solidFill>
                  <a:srgbClr val="24292E"/>
                </a:solidFill>
                <a:latin typeface="Arial"/>
                <a:cs typeface="Arial"/>
              </a:rPr>
              <a:t>text</a:t>
            </a:r>
            <a:r>
              <a:rPr sz="2150" spc="50" dirty="0">
                <a:solidFill>
                  <a:srgbClr val="24292E"/>
                </a:solidFill>
                <a:latin typeface="Arial"/>
                <a:cs typeface="Arial"/>
              </a:rPr>
              <a:t> </a:t>
            </a:r>
            <a:r>
              <a:rPr sz="2150" dirty="0">
                <a:solidFill>
                  <a:srgbClr val="24292E"/>
                </a:solidFill>
                <a:latin typeface="Arial"/>
                <a:cs typeface="Arial"/>
              </a:rPr>
              <a:t>on</a:t>
            </a:r>
            <a:r>
              <a:rPr sz="2150" spc="50" dirty="0">
                <a:solidFill>
                  <a:srgbClr val="24292E"/>
                </a:solidFill>
                <a:latin typeface="Arial"/>
                <a:cs typeface="Arial"/>
              </a:rPr>
              <a:t> </a:t>
            </a:r>
            <a:r>
              <a:rPr sz="2150" dirty="0">
                <a:solidFill>
                  <a:srgbClr val="24292E"/>
                </a:solidFill>
                <a:latin typeface="Arial"/>
                <a:cs typeface="Arial"/>
              </a:rPr>
              <a:t>screen</a:t>
            </a:r>
            <a:r>
              <a:rPr sz="2150" spc="50" dirty="0">
                <a:solidFill>
                  <a:srgbClr val="24292E"/>
                </a:solidFill>
                <a:latin typeface="Arial"/>
                <a:cs typeface="Arial"/>
              </a:rPr>
              <a:t> </a:t>
            </a:r>
            <a:r>
              <a:rPr sz="2150" dirty="0">
                <a:solidFill>
                  <a:srgbClr val="24292E"/>
                </a:solidFill>
                <a:latin typeface="Arial"/>
                <a:cs typeface="Arial"/>
              </a:rPr>
              <a:t>for</a:t>
            </a:r>
            <a:r>
              <a:rPr sz="2150" spc="55" dirty="0">
                <a:solidFill>
                  <a:srgbClr val="24292E"/>
                </a:solidFill>
                <a:latin typeface="Arial"/>
                <a:cs typeface="Arial"/>
              </a:rPr>
              <a:t> </a:t>
            </a:r>
            <a:r>
              <a:rPr sz="2150" dirty="0">
                <a:solidFill>
                  <a:srgbClr val="24292E"/>
                </a:solidFill>
                <a:latin typeface="Arial"/>
                <a:cs typeface="Arial"/>
              </a:rPr>
              <a:t>hearing</a:t>
            </a:r>
            <a:r>
              <a:rPr sz="2150" spc="50" dirty="0">
                <a:solidFill>
                  <a:srgbClr val="24292E"/>
                </a:solidFill>
                <a:latin typeface="Arial"/>
                <a:cs typeface="Arial"/>
              </a:rPr>
              <a:t> </a:t>
            </a:r>
            <a:r>
              <a:rPr sz="2150" spc="-10" dirty="0">
                <a:solidFill>
                  <a:srgbClr val="24292E"/>
                </a:solidFill>
                <a:latin typeface="Arial"/>
                <a:cs typeface="Arial"/>
              </a:rPr>
              <a:t>impairments</a:t>
            </a:r>
            <a:endParaRPr lang="en-GB" sz="2150" spc="-10" dirty="0">
              <a:solidFill>
                <a:srgbClr val="24292E"/>
              </a:solidFill>
              <a:latin typeface="Arial"/>
              <a:cs typeface="Arial"/>
            </a:endParaRPr>
          </a:p>
          <a:p>
            <a:pPr marL="907415" marR="605155" indent="-342900">
              <a:lnSpc>
                <a:spcPct val="145300"/>
              </a:lnSpc>
              <a:spcBef>
                <a:spcPts val="75"/>
              </a:spcBef>
              <a:buFont typeface="Arial" panose="020B0604020202020204" pitchFamily="34" charset="0"/>
              <a:buChar char="•"/>
            </a:pPr>
            <a:r>
              <a:rPr sz="2150" dirty="0">
                <a:solidFill>
                  <a:srgbClr val="24292E"/>
                </a:solidFill>
                <a:latin typeface="Arial"/>
                <a:cs typeface="Arial"/>
              </a:rPr>
              <a:t>Developer</a:t>
            </a:r>
            <a:r>
              <a:rPr sz="2150" spc="95" dirty="0">
                <a:solidFill>
                  <a:srgbClr val="24292E"/>
                </a:solidFill>
                <a:latin typeface="Arial"/>
                <a:cs typeface="Arial"/>
              </a:rPr>
              <a:t> </a:t>
            </a:r>
            <a:r>
              <a:rPr sz="2150" spc="-10" dirty="0">
                <a:solidFill>
                  <a:srgbClr val="24292E"/>
                </a:solidFill>
                <a:latin typeface="Arial"/>
                <a:cs typeface="Arial"/>
              </a:rPr>
              <a:t>diversity</a:t>
            </a:r>
            <a:endParaRPr sz="2150" dirty="0">
              <a:latin typeface="Arial"/>
              <a:cs typeface="Arial"/>
            </a:endParaRPr>
          </a:p>
          <a:p>
            <a:pPr marL="1459865" marR="52705" indent="-342900">
              <a:lnSpc>
                <a:spcPct val="125000"/>
              </a:lnSpc>
              <a:buFont typeface="Arial" panose="020B0604020202020204" pitchFamily="34" charset="0"/>
              <a:buChar char="•"/>
            </a:pPr>
            <a:r>
              <a:rPr sz="2150" dirty="0">
                <a:solidFill>
                  <a:srgbClr val="24292E"/>
                </a:solidFill>
                <a:latin typeface="Arial"/>
                <a:cs typeface="Arial"/>
              </a:rPr>
              <a:t>Increasing</a:t>
            </a:r>
            <a:r>
              <a:rPr sz="2150" spc="70" dirty="0">
                <a:solidFill>
                  <a:srgbClr val="24292E"/>
                </a:solidFill>
                <a:latin typeface="Arial"/>
                <a:cs typeface="Arial"/>
              </a:rPr>
              <a:t> </a:t>
            </a:r>
            <a:r>
              <a:rPr sz="2150" dirty="0">
                <a:solidFill>
                  <a:srgbClr val="24292E"/>
                </a:solidFill>
                <a:latin typeface="Arial"/>
                <a:cs typeface="Arial"/>
              </a:rPr>
              <a:t>diversity</a:t>
            </a:r>
            <a:r>
              <a:rPr sz="2150" spc="70" dirty="0">
                <a:solidFill>
                  <a:srgbClr val="24292E"/>
                </a:solidFill>
                <a:latin typeface="Arial"/>
                <a:cs typeface="Arial"/>
              </a:rPr>
              <a:t> </a:t>
            </a:r>
            <a:r>
              <a:rPr sz="2150" dirty="0">
                <a:solidFill>
                  <a:srgbClr val="24292E"/>
                </a:solidFill>
                <a:latin typeface="Arial"/>
                <a:cs typeface="Arial"/>
              </a:rPr>
              <a:t>leading</a:t>
            </a:r>
            <a:r>
              <a:rPr sz="2150" spc="65" dirty="0">
                <a:solidFill>
                  <a:srgbClr val="24292E"/>
                </a:solidFill>
                <a:latin typeface="Arial"/>
                <a:cs typeface="Arial"/>
              </a:rPr>
              <a:t> </a:t>
            </a:r>
            <a:r>
              <a:rPr sz="2150" dirty="0">
                <a:solidFill>
                  <a:srgbClr val="24292E"/>
                </a:solidFill>
                <a:latin typeface="Arial"/>
                <a:cs typeface="Arial"/>
              </a:rPr>
              <a:t>to</a:t>
            </a:r>
            <a:r>
              <a:rPr sz="2150" spc="70" dirty="0">
                <a:solidFill>
                  <a:srgbClr val="24292E"/>
                </a:solidFill>
                <a:latin typeface="Arial"/>
                <a:cs typeface="Arial"/>
              </a:rPr>
              <a:t> </a:t>
            </a:r>
            <a:r>
              <a:rPr sz="2150" dirty="0">
                <a:solidFill>
                  <a:srgbClr val="24292E"/>
                </a:solidFill>
                <a:latin typeface="Arial"/>
                <a:cs typeface="Arial"/>
              </a:rPr>
              <a:t>more</a:t>
            </a:r>
            <a:r>
              <a:rPr sz="2150" spc="70" dirty="0">
                <a:solidFill>
                  <a:srgbClr val="24292E"/>
                </a:solidFill>
                <a:latin typeface="Arial"/>
                <a:cs typeface="Arial"/>
              </a:rPr>
              <a:t> </a:t>
            </a:r>
            <a:r>
              <a:rPr sz="2150" dirty="0">
                <a:solidFill>
                  <a:srgbClr val="24292E"/>
                </a:solidFill>
                <a:latin typeface="Arial"/>
                <a:cs typeface="Arial"/>
              </a:rPr>
              <a:t>experience</a:t>
            </a:r>
            <a:r>
              <a:rPr sz="2150" spc="70" dirty="0">
                <a:solidFill>
                  <a:srgbClr val="24292E"/>
                </a:solidFill>
                <a:latin typeface="Arial"/>
                <a:cs typeface="Arial"/>
              </a:rPr>
              <a:t> </a:t>
            </a:r>
            <a:r>
              <a:rPr sz="2150" dirty="0">
                <a:solidFill>
                  <a:srgbClr val="24292E"/>
                </a:solidFill>
                <a:latin typeface="Arial"/>
                <a:cs typeface="Arial"/>
              </a:rPr>
              <a:t>with</a:t>
            </a:r>
            <a:r>
              <a:rPr sz="2150" spc="65" dirty="0">
                <a:solidFill>
                  <a:srgbClr val="24292E"/>
                </a:solidFill>
                <a:latin typeface="Arial"/>
                <a:cs typeface="Arial"/>
              </a:rPr>
              <a:t> </a:t>
            </a:r>
            <a:r>
              <a:rPr sz="2150" dirty="0">
                <a:solidFill>
                  <a:srgbClr val="24292E"/>
                </a:solidFill>
                <a:latin typeface="Arial"/>
                <a:cs typeface="Arial"/>
              </a:rPr>
              <a:t>some</a:t>
            </a:r>
            <a:r>
              <a:rPr sz="2150" spc="70" dirty="0">
                <a:solidFill>
                  <a:srgbClr val="24292E"/>
                </a:solidFill>
                <a:latin typeface="Arial"/>
                <a:cs typeface="Arial"/>
              </a:rPr>
              <a:t> </a:t>
            </a:r>
            <a:r>
              <a:rPr sz="2150" spc="-10" dirty="0">
                <a:solidFill>
                  <a:srgbClr val="24292E"/>
                </a:solidFill>
                <a:latin typeface="Arial"/>
                <a:cs typeface="Arial"/>
              </a:rPr>
              <a:t>accessibility issues</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dirty="0">
                <a:solidFill>
                  <a:srgbClr val="24292E"/>
                </a:solidFill>
                <a:latin typeface="Arial"/>
                <a:cs typeface="Arial"/>
              </a:rPr>
              <a:t>Education</a:t>
            </a:r>
            <a:r>
              <a:rPr sz="2150" spc="55" dirty="0">
                <a:solidFill>
                  <a:srgbClr val="24292E"/>
                </a:solidFill>
                <a:latin typeface="Arial"/>
                <a:cs typeface="Arial"/>
              </a:rPr>
              <a:t> </a:t>
            </a:r>
            <a:r>
              <a:rPr sz="2150" dirty="0">
                <a:solidFill>
                  <a:srgbClr val="24292E"/>
                </a:solidFill>
                <a:latin typeface="Arial"/>
                <a:cs typeface="Arial"/>
              </a:rPr>
              <a:t>/</a:t>
            </a:r>
            <a:r>
              <a:rPr sz="2150" spc="60" dirty="0">
                <a:solidFill>
                  <a:srgbClr val="24292E"/>
                </a:solidFill>
                <a:latin typeface="Arial"/>
                <a:cs typeface="Arial"/>
              </a:rPr>
              <a:t> </a:t>
            </a:r>
            <a:r>
              <a:rPr sz="2150" dirty="0">
                <a:solidFill>
                  <a:srgbClr val="24292E"/>
                </a:solidFill>
                <a:latin typeface="Arial"/>
                <a:cs typeface="Arial"/>
              </a:rPr>
              <a:t>Awareness</a:t>
            </a:r>
            <a:r>
              <a:rPr sz="2150" spc="55" dirty="0">
                <a:solidFill>
                  <a:srgbClr val="24292E"/>
                </a:solidFill>
                <a:latin typeface="Arial"/>
                <a:cs typeface="Arial"/>
              </a:rPr>
              <a:t> </a:t>
            </a:r>
            <a:r>
              <a:rPr sz="2150" dirty="0">
                <a:solidFill>
                  <a:srgbClr val="24292E"/>
                </a:solidFill>
                <a:latin typeface="Arial"/>
                <a:cs typeface="Arial"/>
              </a:rPr>
              <a:t>vs</a:t>
            </a:r>
            <a:r>
              <a:rPr sz="2150" spc="60" dirty="0">
                <a:solidFill>
                  <a:srgbClr val="24292E"/>
                </a:solidFill>
                <a:latin typeface="Arial"/>
                <a:cs typeface="Arial"/>
              </a:rPr>
              <a:t> </a:t>
            </a:r>
            <a:r>
              <a:rPr sz="2150" dirty="0">
                <a:solidFill>
                  <a:srgbClr val="24292E"/>
                </a:solidFill>
                <a:latin typeface="Arial"/>
                <a:cs typeface="Arial"/>
              </a:rPr>
              <a:t>conceptual</a:t>
            </a:r>
            <a:r>
              <a:rPr sz="2150" spc="55" dirty="0">
                <a:solidFill>
                  <a:srgbClr val="24292E"/>
                </a:solidFill>
                <a:latin typeface="Arial"/>
                <a:cs typeface="Arial"/>
              </a:rPr>
              <a:t> </a:t>
            </a:r>
            <a:r>
              <a:rPr sz="2150" dirty="0">
                <a:solidFill>
                  <a:srgbClr val="24292E"/>
                </a:solidFill>
                <a:latin typeface="Arial"/>
                <a:cs typeface="Arial"/>
              </a:rPr>
              <a:t>grasp</a:t>
            </a:r>
            <a:r>
              <a:rPr sz="2150" spc="60"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spc="-10" dirty="0">
                <a:solidFill>
                  <a:srgbClr val="24292E"/>
                </a:solidFill>
                <a:latin typeface="Arial"/>
                <a:cs typeface="Arial"/>
              </a:rPr>
              <a:t>implications</a:t>
            </a:r>
            <a:endParaRPr sz="2150" dirty="0">
              <a:latin typeface="Arial"/>
              <a:cs typeface="Arial"/>
            </a:endParaRPr>
          </a:p>
        </p:txBody>
      </p:sp>
    </p:spTree>
    <p:extLst>
      <p:ext uri="{BB962C8B-B14F-4D97-AF65-F5344CB8AC3E}">
        <p14:creationId xmlns:p14="http://schemas.microsoft.com/office/powerpoint/2010/main" val="33937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F5F1FF8-FBEC-5D4D-C280-49345D802009}"/>
              </a:ext>
            </a:extLst>
          </p:cNvPr>
          <p:cNvSpPr txBox="1">
            <a:spLocks/>
          </p:cNvSpPr>
          <p:nvPr/>
        </p:nvSpPr>
        <p:spPr>
          <a:xfrm>
            <a:off x="735012" y="656931"/>
            <a:ext cx="341693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a:solidFill>
                  <a:srgbClr val="24292E"/>
                </a:solidFill>
              </a:rPr>
              <a:t>Accessibility</a:t>
            </a:r>
            <a:r>
              <a:rPr lang="en-GB" sz="2800" spc="-55">
                <a:solidFill>
                  <a:srgbClr val="24292E"/>
                </a:solidFill>
              </a:rPr>
              <a:t> </a:t>
            </a:r>
            <a:r>
              <a:rPr lang="en-GB" sz="2800" spc="-10">
                <a:solidFill>
                  <a:srgbClr val="24292E"/>
                </a:solidFill>
              </a:rPr>
              <a:t>(cont.)</a:t>
            </a:r>
            <a:endParaRPr lang="en-GB" sz="2800" dirty="0"/>
          </a:p>
        </p:txBody>
      </p:sp>
      <p:sp>
        <p:nvSpPr>
          <p:cNvPr id="3" name="object 13">
            <a:extLst>
              <a:ext uri="{FF2B5EF4-FFF2-40B4-BE49-F238E27FC236}">
                <a16:creationId xmlns:a16="http://schemas.microsoft.com/office/drawing/2014/main" id="{A4971C2F-6B5F-82FD-200E-7055783A2266}"/>
              </a:ext>
            </a:extLst>
          </p:cNvPr>
          <p:cNvSpPr txBox="1"/>
          <p:nvPr/>
        </p:nvSpPr>
        <p:spPr>
          <a:xfrm>
            <a:off x="1287462" y="1318918"/>
            <a:ext cx="9667240" cy="5586145"/>
          </a:xfrm>
          <a:prstGeom prst="rect">
            <a:avLst/>
          </a:prstGeom>
        </p:spPr>
        <p:txBody>
          <a:bodyPr vert="horz" wrap="square" lIns="0" tIns="12065" rIns="0" bIns="0" rtlCol="0">
            <a:spAutoFit/>
          </a:bodyPr>
          <a:lstStyle/>
          <a:p>
            <a:pPr marL="564515" marR="2100580" indent="-552450">
              <a:lnSpc>
                <a:spcPct val="125000"/>
              </a:lnSpc>
              <a:spcBef>
                <a:spcPts val="95"/>
              </a:spcBef>
              <a:buFont typeface="Arial" panose="020B0604020202020204" pitchFamily="34" charset="0"/>
              <a:buChar char="•"/>
            </a:pPr>
            <a:r>
              <a:rPr sz="2150" dirty="0">
                <a:solidFill>
                  <a:srgbClr val="0366D5"/>
                </a:solidFill>
                <a:latin typeface="Arial"/>
                <a:cs typeface="Arial"/>
                <a:hlinkClick r:id="rId2"/>
              </a:rPr>
              <a:t>Porter</a:t>
            </a:r>
            <a:r>
              <a:rPr sz="2150" spc="80" dirty="0">
                <a:solidFill>
                  <a:srgbClr val="0366D5"/>
                </a:solidFill>
                <a:latin typeface="Arial"/>
                <a:cs typeface="Arial"/>
                <a:hlinkClick r:id="rId2"/>
              </a:rPr>
              <a:t> </a:t>
            </a:r>
            <a:r>
              <a:rPr sz="2150" dirty="0">
                <a:solidFill>
                  <a:srgbClr val="0366D5"/>
                </a:solidFill>
                <a:latin typeface="Arial"/>
                <a:cs typeface="Arial"/>
                <a:hlinkClick r:id="rId2"/>
              </a:rPr>
              <a:t>and</a:t>
            </a:r>
            <a:r>
              <a:rPr sz="2150" spc="80" dirty="0">
                <a:solidFill>
                  <a:srgbClr val="0366D5"/>
                </a:solidFill>
                <a:latin typeface="Arial"/>
                <a:cs typeface="Arial"/>
                <a:hlinkClick r:id="rId2"/>
              </a:rPr>
              <a:t> </a:t>
            </a:r>
            <a:r>
              <a:rPr sz="2150" dirty="0">
                <a:solidFill>
                  <a:srgbClr val="0366D5"/>
                </a:solidFill>
                <a:latin typeface="Arial"/>
                <a:cs typeface="Arial"/>
                <a:hlinkClick r:id="rId2"/>
              </a:rPr>
              <a:t>Kientz</a:t>
            </a:r>
            <a:r>
              <a:rPr sz="2150" spc="80" dirty="0">
                <a:solidFill>
                  <a:srgbClr val="0366D5"/>
                </a:solidFill>
                <a:latin typeface="Arial"/>
                <a:cs typeface="Arial"/>
                <a:hlinkClick r:id="rId2"/>
              </a:rPr>
              <a:t> </a:t>
            </a:r>
            <a:r>
              <a:rPr sz="2150" dirty="0">
                <a:solidFill>
                  <a:srgbClr val="0366D5"/>
                </a:solidFill>
                <a:latin typeface="Arial"/>
                <a:cs typeface="Arial"/>
                <a:hlinkClick r:id="rId2"/>
              </a:rPr>
              <a:t>(2013)</a:t>
            </a:r>
            <a:r>
              <a:rPr sz="2150" dirty="0">
                <a:solidFill>
                  <a:srgbClr val="24292E"/>
                </a:solidFill>
                <a:latin typeface="Arial"/>
                <a:cs typeface="Arial"/>
              </a:rPr>
              <a:t>'s</a:t>
            </a:r>
            <a:r>
              <a:rPr sz="2150" spc="80" dirty="0">
                <a:solidFill>
                  <a:srgbClr val="24292E"/>
                </a:solidFill>
                <a:latin typeface="Arial"/>
                <a:cs typeface="Arial"/>
              </a:rPr>
              <a:t> </a:t>
            </a:r>
            <a:r>
              <a:rPr sz="2150" dirty="0">
                <a:solidFill>
                  <a:srgbClr val="24292E"/>
                </a:solidFill>
                <a:latin typeface="Arial"/>
                <a:cs typeface="Arial"/>
              </a:rPr>
              <a:t>industry</a:t>
            </a:r>
            <a:r>
              <a:rPr sz="2150" spc="80" dirty="0">
                <a:solidFill>
                  <a:srgbClr val="24292E"/>
                </a:solidFill>
                <a:latin typeface="Arial"/>
                <a:cs typeface="Arial"/>
              </a:rPr>
              <a:t> </a:t>
            </a:r>
            <a:r>
              <a:rPr sz="2150" dirty="0">
                <a:solidFill>
                  <a:srgbClr val="24292E"/>
                </a:solidFill>
                <a:latin typeface="Arial"/>
                <a:cs typeface="Arial"/>
              </a:rPr>
              <a:t>preconceptions</a:t>
            </a:r>
            <a:r>
              <a:rPr sz="2150" spc="75" dirty="0">
                <a:solidFill>
                  <a:srgbClr val="24292E"/>
                </a:solidFill>
                <a:latin typeface="Arial"/>
                <a:cs typeface="Arial"/>
              </a:rPr>
              <a:t> </a:t>
            </a:r>
            <a:r>
              <a:rPr sz="2150" spc="-10" dirty="0">
                <a:solidFill>
                  <a:srgbClr val="24292E"/>
                </a:solidFill>
                <a:latin typeface="Arial"/>
                <a:cs typeface="Arial"/>
              </a:rPr>
              <a:t>continued:</a:t>
            </a:r>
            <a:endParaRPr lang="en-GB" sz="2150" spc="-10" dirty="0">
              <a:solidFill>
                <a:srgbClr val="24292E"/>
              </a:solidFill>
              <a:latin typeface="Arial"/>
              <a:cs typeface="Arial"/>
            </a:endParaRPr>
          </a:p>
          <a:p>
            <a:pPr marL="1021715" marR="2100580" lvl="1" indent="-552450">
              <a:lnSpc>
                <a:spcPct val="125000"/>
              </a:lnSpc>
              <a:spcBef>
                <a:spcPts val="95"/>
              </a:spcBef>
              <a:buFont typeface="Arial" panose="020B0604020202020204" pitchFamily="34" charset="0"/>
              <a:buChar char="•"/>
            </a:pPr>
            <a:r>
              <a:rPr sz="2150" dirty="0">
                <a:solidFill>
                  <a:srgbClr val="24292E"/>
                </a:solidFill>
                <a:latin typeface="Arial"/>
                <a:cs typeface="Arial"/>
              </a:rPr>
              <a:t>Pressure</a:t>
            </a:r>
            <a:r>
              <a:rPr sz="2150" spc="40"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dirty="0">
                <a:solidFill>
                  <a:srgbClr val="24292E"/>
                </a:solidFill>
                <a:latin typeface="Arial"/>
                <a:cs typeface="Arial"/>
              </a:rPr>
              <a:t>adhere</a:t>
            </a:r>
            <a:r>
              <a:rPr sz="2150" spc="50" dirty="0">
                <a:solidFill>
                  <a:srgbClr val="24292E"/>
                </a:solidFill>
                <a:latin typeface="Arial"/>
                <a:cs typeface="Arial"/>
              </a:rPr>
              <a:t> </a:t>
            </a:r>
            <a:r>
              <a:rPr sz="2150" dirty="0">
                <a:solidFill>
                  <a:srgbClr val="24292E"/>
                </a:solidFill>
                <a:latin typeface="Arial"/>
                <a:cs typeface="Arial"/>
              </a:rPr>
              <a:t>to</a:t>
            </a:r>
            <a:r>
              <a:rPr sz="2150" spc="55" dirty="0">
                <a:solidFill>
                  <a:srgbClr val="24292E"/>
                </a:solidFill>
                <a:latin typeface="Arial"/>
                <a:cs typeface="Arial"/>
              </a:rPr>
              <a:t> </a:t>
            </a:r>
            <a:r>
              <a:rPr sz="2150" spc="-10" dirty="0">
                <a:solidFill>
                  <a:srgbClr val="24292E"/>
                </a:solidFill>
                <a:latin typeface="Arial"/>
                <a:cs typeface="Arial"/>
              </a:rPr>
              <a:t>standards</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Needs</a:t>
            </a:r>
            <a:r>
              <a:rPr sz="2150" spc="50" dirty="0">
                <a:solidFill>
                  <a:srgbClr val="24292E"/>
                </a:solidFill>
                <a:latin typeface="Arial"/>
                <a:cs typeface="Arial"/>
              </a:rPr>
              <a:t> </a:t>
            </a:r>
            <a:r>
              <a:rPr sz="2150" dirty="0">
                <a:solidFill>
                  <a:srgbClr val="24292E"/>
                </a:solidFill>
                <a:latin typeface="Arial"/>
                <a:cs typeface="Arial"/>
              </a:rPr>
              <a:t>to</a:t>
            </a:r>
            <a:r>
              <a:rPr sz="2150" spc="50" dirty="0">
                <a:solidFill>
                  <a:srgbClr val="24292E"/>
                </a:solidFill>
                <a:latin typeface="Arial"/>
                <a:cs typeface="Arial"/>
              </a:rPr>
              <a:t> </a:t>
            </a:r>
            <a:r>
              <a:rPr sz="2150" dirty="0">
                <a:solidFill>
                  <a:srgbClr val="24292E"/>
                </a:solidFill>
                <a:latin typeface="Arial"/>
                <a:cs typeface="Arial"/>
              </a:rPr>
              <a:t>come</a:t>
            </a:r>
            <a:r>
              <a:rPr sz="2150" spc="50" dirty="0">
                <a:solidFill>
                  <a:srgbClr val="24292E"/>
                </a:solidFill>
                <a:latin typeface="Arial"/>
                <a:cs typeface="Arial"/>
              </a:rPr>
              <a:t> </a:t>
            </a:r>
            <a:r>
              <a:rPr sz="2150" dirty="0">
                <a:solidFill>
                  <a:srgbClr val="24292E"/>
                </a:solidFill>
                <a:latin typeface="Arial"/>
                <a:cs typeface="Arial"/>
              </a:rPr>
              <a:t>from</a:t>
            </a:r>
            <a:r>
              <a:rPr sz="2150" spc="55" dirty="0">
                <a:solidFill>
                  <a:srgbClr val="24292E"/>
                </a:solidFill>
                <a:latin typeface="Arial"/>
                <a:cs typeface="Arial"/>
              </a:rPr>
              <a:t> </a:t>
            </a:r>
            <a:r>
              <a:rPr sz="2150" dirty="0">
                <a:solidFill>
                  <a:srgbClr val="24292E"/>
                </a:solidFill>
                <a:latin typeface="Arial"/>
                <a:cs typeface="Arial"/>
              </a:rPr>
              <a:t>high</a:t>
            </a:r>
            <a:r>
              <a:rPr sz="2150" spc="50" dirty="0">
                <a:solidFill>
                  <a:srgbClr val="24292E"/>
                </a:solidFill>
                <a:latin typeface="Arial"/>
                <a:cs typeface="Arial"/>
              </a:rPr>
              <a:t> </a:t>
            </a:r>
            <a:r>
              <a:rPr sz="2150" dirty="0">
                <a:solidFill>
                  <a:srgbClr val="24292E"/>
                </a:solidFill>
                <a:latin typeface="Arial"/>
                <a:cs typeface="Arial"/>
              </a:rPr>
              <a:t>up</a:t>
            </a:r>
            <a:r>
              <a:rPr sz="2150" spc="50" dirty="0">
                <a:solidFill>
                  <a:srgbClr val="24292E"/>
                </a:solidFill>
                <a:latin typeface="Arial"/>
                <a:cs typeface="Arial"/>
              </a:rPr>
              <a:t> </a:t>
            </a:r>
            <a:r>
              <a:rPr sz="2150" dirty="0">
                <a:solidFill>
                  <a:srgbClr val="24292E"/>
                </a:solidFill>
                <a:latin typeface="Arial"/>
                <a:cs typeface="Arial"/>
              </a:rPr>
              <a:t>in</a:t>
            </a:r>
            <a:r>
              <a:rPr sz="2150" spc="50" dirty="0">
                <a:solidFill>
                  <a:srgbClr val="24292E"/>
                </a:solidFill>
                <a:latin typeface="Arial"/>
                <a:cs typeface="Arial"/>
              </a:rPr>
              <a:t> </a:t>
            </a:r>
            <a:r>
              <a:rPr sz="2150" dirty="0">
                <a:solidFill>
                  <a:srgbClr val="24292E"/>
                </a:solidFill>
                <a:latin typeface="Arial"/>
                <a:cs typeface="Arial"/>
              </a:rPr>
              <a:t>the</a:t>
            </a:r>
            <a:r>
              <a:rPr sz="2150" spc="50" dirty="0">
                <a:solidFill>
                  <a:srgbClr val="24292E"/>
                </a:solidFill>
                <a:latin typeface="Arial"/>
                <a:cs typeface="Arial"/>
              </a:rPr>
              <a:t> </a:t>
            </a:r>
            <a:r>
              <a:rPr sz="2150" dirty="0">
                <a:solidFill>
                  <a:srgbClr val="24292E"/>
                </a:solidFill>
                <a:latin typeface="Arial"/>
                <a:cs typeface="Arial"/>
              </a:rPr>
              <a:t>organisation</a:t>
            </a:r>
            <a:r>
              <a:rPr sz="2150" spc="50" dirty="0">
                <a:solidFill>
                  <a:srgbClr val="24292E"/>
                </a:solidFill>
                <a:latin typeface="Arial"/>
                <a:cs typeface="Arial"/>
              </a:rPr>
              <a:t> </a:t>
            </a:r>
            <a:r>
              <a:rPr sz="2150" dirty="0">
                <a:solidFill>
                  <a:srgbClr val="24292E"/>
                </a:solidFill>
                <a:latin typeface="Arial"/>
                <a:cs typeface="Arial"/>
              </a:rPr>
              <a:t>(targets</a:t>
            </a:r>
            <a:r>
              <a:rPr sz="2150" spc="50" dirty="0">
                <a:solidFill>
                  <a:srgbClr val="24292E"/>
                </a:solidFill>
                <a:latin typeface="Arial"/>
                <a:cs typeface="Arial"/>
              </a:rPr>
              <a:t> </a:t>
            </a:r>
            <a:r>
              <a:rPr sz="2150" dirty="0">
                <a:solidFill>
                  <a:srgbClr val="24292E"/>
                </a:solidFill>
                <a:latin typeface="Arial"/>
                <a:cs typeface="Arial"/>
              </a:rPr>
              <a:t>for</a:t>
            </a:r>
            <a:r>
              <a:rPr sz="2150" spc="50" dirty="0">
                <a:solidFill>
                  <a:srgbClr val="24292E"/>
                </a:solidFill>
                <a:latin typeface="Arial"/>
                <a:cs typeface="Arial"/>
              </a:rPr>
              <a:t> </a:t>
            </a:r>
            <a:r>
              <a:rPr sz="2150" spc="-10" dirty="0">
                <a:solidFill>
                  <a:srgbClr val="24292E"/>
                </a:solidFill>
                <a:latin typeface="Arial"/>
                <a:cs typeface="Arial"/>
              </a:rPr>
              <a:t>outreach).</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dirty="0">
                <a:solidFill>
                  <a:srgbClr val="24292E"/>
                </a:solidFill>
                <a:latin typeface="Arial"/>
                <a:cs typeface="Arial"/>
              </a:rPr>
              <a:t>Role</a:t>
            </a:r>
            <a:r>
              <a:rPr sz="2150" spc="35" dirty="0">
                <a:solidFill>
                  <a:srgbClr val="24292E"/>
                </a:solidFill>
                <a:latin typeface="Arial"/>
                <a:cs typeface="Arial"/>
              </a:rPr>
              <a:t> </a:t>
            </a:r>
            <a:r>
              <a:rPr sz="2150" dirty="0">
                <a:solidFill>
                  <a:srgbClr val="24292E"/>
                </a:solidFill>
                <a:latin typeface="Arial"/>
                <a:cs typeface="Arial"/>
              </a:rPr>
              <a:t>of</a:t>
            </a:r>
            <a:r>
              <a:rPr sz="2150" spc="35" dirty="0">
                <a:solidFill>
                  <a:srgbClr val="24292E"/>
                </a:solidFill>
                <a:latin typeface="Arial"/>
                <a:cs typeface="Arial"/>
              </a:rPr>
              <a:t> </a:t>
            </a:r>
            <a:r>
              <a:rPr sz="2150" spc="-10" dirty="0">
                <a:solidFill>
                  <a:srgbClr val="24292E"/>
                </a:solidFill>
                <a:latin typeface="Arial"/>
                <a:cs typeface="Arial"/>
              </a:rPr>
              <a:t>middlewear</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Some</a:t>
            </a:r>
            <a:r>
              <a:rPr sz="2150" spc="55" dirty="0">
                <a:solidFill>
                  <a:srgbClr val="24292E"/>
                </a:solidFill>
                <a:latin typeface="Arial"/>
                <a:cs typeface="Arial"/>
              </a:rPr>
              <a:t> </a:t>
            </a:r>
            <a:r>
              <a:rPr sz="2150" dirty="0">
                <a:solidFill>
                  <a:srgbClr val="24292E"/>
                </a:solidFill>
                <a:latin typeface="Arial"/>
                <a:cs typeface="Arial"/>
              </a:rPr>
              <a:t>features</a:t>
            </a:r>
            <a:r>
              <a:rPr sz="2150" spc="70" dirty="0">
                <a:solidFill>
                  <a:srgbClr val="24292E"/>
                </a:solidFill>
                <a:latin typeface="Arial"/>
                <a:cs typeface="Arial"/>
              </a:rPr>
              <a:t> </a:t>
            </a:r>
            <a:r>
              <a:rPr sz="2150" dirty="0">
                <a:solidFill>
                  <a:srgbClr val="24292E"/>
                </a:solidFill>
                <a:latin typeface="Arial"/>
                <a:cs typeface="Arial"/>
              </a:rPr>
              <a:t>best</a:t>
            </a:r>
            <a:r>
              <a:rPr sz="2150" spc="65" dirty="0">
                <a:solidFill>
                  <a:srgbClr val="24292E"/>
                </a:solidFill>
                <a:latin typeface="Arial"/>
                <a:cs typeface="Arial"/>
              </a:rPr>
              <a:t> </a:t>
            </a:r>
            <a:r>
              <a:rPr sz="2150" dirty="0">
                <a:solidFill>
                  <a:srgbClr val="24292E"/>
                </a:solidFill>
                <a:latin typeface="Arial"/>
                <a:cs typeface="Arial"/>
              </a:rPr>
              <a:t>implemented</a:t>
            </a:r>
            <a:r>
              <a:rPr sz="2150" spc="65" dirty="0">
                <a:solidFill>
                  <a:srgbClr val="24292E"/>
                </a:solidFill>
                <a:latin typeface="Arial"/>
                <a:cs typeface="Arial"/>
              </a:rPr>
              <a:t> </a:t>
            </a:r>
            <a:r>
              <a:rPr sz="2150" dirty="0">
                <a:solidFill>
                  <a:srgbClr val="24292E"/>
                </a:solidFill>
                <a:latin typeface="Arial"/>
                <a:cs typeface="Arial"/>
              </a:rPr>
              <a:t>in</a:t>
            </a:r>
            <a:r>
              <a:rPr sz="2150" spc="65" dirty="0">
                <a:solidFill>
                  <a:srgbClr val="24292E"/>
                </a:solidFill>
                <a:latin typeface="Arial"/>
                <a:cs typeface="Arial"/>
              </a:rPr>
              <a:t> </a:t>
            </a:r>
            <a:r>
              <a:rPr sz="2150" dirty="0">
                <a:solidFill>
                  <a:srgbClr val="24292E"/>
                </a:solidFill>
                <a:latin typeface="Arial"/>
                <a:cs typeface="Arial"/>
              </a:rPr>
              <a:t>game</a:t>
            </a:r>
            <a:r>
              <a:rPr sz="2150" spc="70" dirty="0">
                <a:solidFill>
                  <a:srgbClr val="24292E"/>
                </a:solidFill>
                <a:latin typeface="Arial"/>
                <a:cs typeface="Arial"/>
              </a:rPr>
              <a:t> </a:t>
            </a:r>
            <a:r>
              <a:rPr sz="2150" spc="-10" dirty="0">
                <a:solidFill>
                  <a:srgbClr val="24292E"/>
                </a:solidFill>
                <a:latin typeface="Arial"/>
                <a:cs typeface="Arial"/>
              </a:rPr>
              <a:t>engines</a:t>
            </a:r>
            <a:endParaRPr sz="2150" dirty="0">
              <a:latin typeface="Arial"/>
              <a:cs typeface="Arial"/>
            </a:endParaRPr>
          </a:p>
          <a:p>
            <a:pPr marL="2012314" marR="66675" indent="-342900">
              <a:lnSpc>
                <a:spcPct val="125000"/>
              </a:lnSpc>
              <a:buFont typeface="Arial" panose="020B0604020202020204" pitchFamily="34" charset="0"/>
              <a:buChar char="•"/>
            </a:pPr>
            <a:r>
              <a:rPr sz="2150" dirty="0">
                <a:solidFill>
                  <a:srgbClr val="24292E"/>
                </a:solidFill>
                <a:latin typeface="Arial"/>
                <a:cs typeface="Arial"/>
              </a:rPr>
              <a:t>E.g.</a:t>
            </a:r>
            <a:r>
              <a:rPr lang="en-GB" sz="2150" dirty="0">
                <a:solidFill>
                  <a:srgbClr val="24292E"/>
                </a:solidFill>
                <a:latin typeface="Arial"/>
                <a:cs typeface="Arial"/>
              </a:rPr>
              <a:t>,</a:t>
            </a:r>
            <a:r>
              <a:rPr sz="2150" spc="75" dirty="0">
                <a:solidFill>
                  <a:srgbClr val="24292E"/>
                </a:solidFill>
                <a:latin typeface="Arial"/>
                <a:cs typeface="Arial"/>
              </a:rPr>
              <a:t> </a:t>
            </a:r>
            <a:r>
              <a:rPr sz="2150" spc="-45" dirty="0">
                <a:solidFill>
                  <a:srgbClr val="24292E"/>
                </a:solidFill>
                <a:latin typeface="Arial"/>
                <a:cs typeface="Arial"/>
              </a:rPr>
              <a:t>Text-</a:t>
            </a:r>
            <a:r>
              <a:rPr sz="2150" dirty="0">
                <a:solidFill>
                  <a:srgbClr val="24292E"/>
                </a:solidFill>
                <a:latin typeface="Arial"/>
                <a:cs typeface="Arial"/>
              </a:rPr>
              <a:t>to-speech/descriptive</a:t>
            </a:r>
            <a:r>
              <a:rPr sz="2150" spc="80" dirty="0">
                <a:solidFill>
                  <a:srgbClr val="24292E"/>
                </a:solidFill>
                <a:latin typeface="Arial"/>
                <a:cs typeface="Arial"/>
              </a:rPr>
              <a:t> </a:t>
            </a:r>
            <a:r>
              <a:rPr sz="2150" dirty="0">
                <a:solidFill>
                  <a:srgbClr val="24292E"/>
                </a:solidFill>
                <a:latin typeface="Arial"/>
                <a:cs typeface="Arial"/>
              </a:rPr>
              <a:t>audio</a:t>
            </a:r>
            <a:r>
              <a:rPr sz="2150" spc="75" dirty="0">
                <a:solidFill>
                  <a:srgbClr val="24292E"/>
                </a:solidFill>
                <a:latin typeface="Arial"/>
                <a:cs typeface="Arial"/>
              </a:rPr>
              <a:t> </a:t>
            </a:r>
            <a:r>
              <a:rPr sz="2150" dirty="0">
                <a:solidFill>
                  <a:srgbClr val="24292E"/>
                </a:solidFill>
                <a:latin typeface="Arial"/>
                <a:cs typeface="Arial"/>
              </a:rPr>
              <a:t>-</a:t>
            </a:r>
            <a:r>
              <a:rPr sz="2150" spc="75" dirty="0">
                <a:solidFill>
                  <a:srgbClr val="24292E"/>
                </a:solidFill>
                <a:latin typeface="Arial"/>
                <a:cs typeface="Arial"/>
              </a:rPr>
              <a:t> </a:t>
            </a:r>
            <a:r>
              <a:rPr sz="2150" dirty="0">
                <a:solidFill>
                  <a:srgbClr val="24292E"/>
                </a:solidFill>
                <a:latin typeface="Arial"/>
                <a:cs typeface="Arial"/>
              </a:rPr>
              <a:t>game</a:t>
            </a:r>
            <a:r>
              <a:rPr sz="2150" spc="80" dirty="0">
                <a:solidFill>
                  <a:srgbClr val="24292E"/>
                </a:solidFill>
                <a:latin typeface="Arial"/>
                <a:cs typeface="Arial"/>
              </a:rPr>
              <a:t> </a:t>
            </a:r>
            <a:r>
              <a:rPr sz="2150" dirty="0">
                <a:solidFill>
                  <a:srgbClr val="24292E"/>
                </a:solidFill>
                <a:latin typeface="Arial"/>
                <a:cs typeface="Arial"/>
              </a:rPr>
              <a:t>elements</a:t>
            </a:r>
            <a:r>
              <a:rPr sz="2150" spc="75" dirty="0">
                <a:solidFill>
                  <a:srgbClr val="24292E"/>
                </a:solidFill>
                <a:latin typeface="Arial"/>
                <a:cs typeface="Arial"/>
              </a:rPr>
              <a:t> </a:t>
            </a:r>
            <a:r>
              <a:rPr sz="2150" dirty="0">
                <a:solidFill>
                  <a:srgbClr val="24292E"/>
                </a:solidFill>
                <a:latin typeface="Arial"/>
                <a:cs typeface="Arial"/>
              </a:rPr>
              <a:t>are</a:t>
            </a:r>
            <a:r>
              <a:rPr sz="2150" spc="75" dirty="0">
                <a:solidFill>
                  <a:srgbClr val="24292E"/>
                </a:solidFill>
                <a:latin typeface="Arial"/>
                <a:cs typeface="Arial"/>
              </a:rPr>
              <a:t> </a:t>
            </a:r>
            <a:r>
              <a:rPr sz="2150" spc="-10" dirty="0">
                <a:solidFill>
                  <a:srgbClr val="24292E"/>
                </a:solidFill>
                <a:latin typeface="Arial"/>
                <a:cs typeface="Arial"/>
              </a:rPr>
              <a:t>easily </a:t>
            </a:r>
            <a:r>
              <a:rPr sz="2150" dirty="0">
                <a:solidFill>
                  <a:srgbClr val="24292E"/>
                </a:solidFill>
                <a:latin typeface="Arial"/>
                <a:cs typeface="Arial"/>
              </a:rPr>
              <a:t>tagged</a:t>
            </a:r>
            <a:r>
              <a:rPr sz="2150" spc="35" dirty="0">
                <a:solidFill>
                  <a:srgbClr val="24292E"/>
                </a:solidFill>
                <a:latin typeface="Arial"/>
                <a:cs typeface="Arial"/>
              </a:rPr>
              <a:t> </a:t>
            </a:r>
            <a:r>
              <a:rPr sz="2150" dirty="0">
                <a:solidFill>
                  <a:srgbClr val="24292E"/>
                </a:solidFill>
                <a:latin typeface="Arial"/>
                <a:cs typeface="Arial"/>
              </a:rPr>
              <a:t>but</a:t>
            </a:r>
            <a:r>
              <a:rPr sz="2150" spc="45" dirty="0">
                <a:solidFill>
                  <a:srgbClr val="24292E"/>
                </a:solidFill>
                <a:latin typeface="Arial"/>
                <a:cs typeface="Arial"/>
              </a:rPr>
              <a:t> </a:t>
            </a:r>
            <a:r>
              <a:rPr sz="2150" dirty="0">
                <a:solidFill>
                  <a:srgbClr val="24292E"/>
                </a:solidFill>
                <a:latin typeface="Arial"/>
                <a:cs typeface="Arial"/>
              </a:rPr>
              <a:t>adding</a:t>
            </a:r>
            <a:r>
              <a:rPr sz="2150" spc="45" dirty="0">
                <a:solidFill>
                  <a:srgbClr val="24292E"/>
                </a:solidFill>
                <a:latin typeface="Arial"/>
                <a:cs typeface="Arial"/>
              </a:rPr>
              <a:t> </a:t>
            </a:r>
            <a:r>
              <a:rPr sz="2150" dirty="0">
                <a:solidFill>
                  <a:srgbClr val="24292E"/>
                </a:solidFill>
                <a:latin typeface="Arial"/>
                <a:cs typeface="Arial"/>
              </a:rPr>
              <a:t>the</a:t>
            </a:r>
            <a:r>
              <a:rPr sz="2150" spc="45" dirty="0">
                <a:solidFill>
                  <a:srgbClr val="24292E"/>
                </a:solidFill>
                <a:latin typeface="Arial"/>
                <a:cs typeface="Arial"/>
              </a:rPr>
              <a:t> </a:t>
            </a:r>
            <a:r>
              <a:rPr sz="2150" dirty="0">
                <a:solidFill>
                  <a:srgbClr val="24292E"/>
                </a:solidFill>
                <a:latin typeface="Arial"/>
                <a:cs typeface="Arial"/>
              </a:rPr>
              <a:t>audio</a:t>
            </a:r>
            <a:r>
              <a:rPr sz="2150" spc="45" dirty="0">
                <a:solidFill>
                  <a:srgbClr val="24292E"/>
                </a:solidFill>
                <a:latin typeface="Arial"/>
                <a:cs typeface="Arial"/>
              </a:rPr>
              <a:t> </a:t>
            </a:r>
            <a:r>
              <a:rPr sz="2150" dirty="0">
                <a:solidFill>
                  <a:srgbClr val="24292E"/>
                </a:solidFill>
                <a:latin typeface="Arial"/>
                <a:cs typeface="Arial"/>
              </a:rPr>
              <a:t>would</a:t>
            </a:r>
            <a:r>
              <a:rPr sz="2150" spc="45" dirty="0">
                <a:solidFill>
                  <a:srgbClr val="24292E"/>
                </a:solidFill>
                <a:latin typeface="Arial"/>
                <a:cs typeface="Arial"/>
              </a:rPr>
              <a:t> </a:t>
            </a:r>
            <a:r>
              <a:rPr sz="2150" dirty="0">
                <a:solidFill>
                  <a:srgbClr val="24292E"/>
                </a:solidFill>
                <a:latin typeface="Arial"/>
                <a:cs typeface="Arial"/>
              </a:rPr>
              <a:t>be</a:t>
            </a:r>
            <a:r>
              <a:rPr sz="2150" spc="50" dirty="0">
                <a:solidFill>
                  <a:srgbClr val="24292E"/>
                </a:solidFill>
                <a:latin typeface="Arial"/>
                <a:cs typeface="Arial"/>
              </a:rPr>
              <a:t> </a:t>
            </a:r>
            <a:r>
              <a:rPr sz="2150" dirty="0">
                <a:solidFill>
                  <a:srgbClr val="24292E"/>
                </a:solidFill>
                <a:latin typeface="Arial"/>
                <a:cs typeface="Arial"/>
              </a:rPr>
              <a:t>at</a:t>
            </a:r>
            <a:r>
              <a:rPr sz="2150" spc="45" dirty="0">
                <a:solidFill>
                  <a:srgbClr val="24292E"/>
                </a:solidFill>
                <a:latin typeface="Arial"/>
                <a:cs typeface="Arial"/>
              </a:rPr>
              <a:t> </a:t>
            </a:r>
            <a:r>
              <a:rPr sz="2150" dirty="0">
                <a:solidFill>
                  <a:srgbClr val="24292E"/>
                </a:solidFill>
                <a:latin typeface="Arial"/>
                <a:cs typeface="Arial"/>
              </a:rPr>
              <a:t>a</a:t>
            </a:r>
            <a:r>
              <a:rPr sz="2150" spc="45" dirty="0">
                <a:solidFill>
                  <a:srgbClr val="24292E"/>
                </a:solidFill>
                <a:latin typeface="Arial"/>
                <a:cs typeface="Arial"/>
              </a:rPr>
              <a:t> </a:t>
            </a:r>
            <a:r>
              <a:rPr sz="2150" dirty="0">
                <a:solidFill>
                  <a:srgbClr val="24292E"/>
                </a:solidFill>
                <a:latin typeface="Arial"/>
                <a:cs typeface="Arial"/>
              </a:rPr>
              <a:t>lower</a:t>
            </a:r>
            <a:r>
              <a:rPr sz="2150" spc="45" dirty="0">
                <a:solidFill>
                  <a:srgbClr val="24292E"/>
                </a:solidFill>
                <a:latin typeface="Arial"/>
                <a:cs typeface="Arial"/>
              </a:rPr>
              <a:t> </a:t>
            </a:r>
            <a:r>
              <a:rPr sz="2150" spc="-10" dirty="0">
                <a:solidFill>
                  <a:srgbClr val="24292E"/>
                </a:solidFill>
                <a:latin typeface="Arial"/>
                <a:cs typeface="Arial"/>
              </a:rPr>
              <a:t>level.</a:t>
            </a:r>
            <a:endParaRPr sz="2150" dirty="0">
              <a:latin typeface="Arial"/>
              <a:cs typeface="Arial"/>
            </a:endParaRPr>
          </a:p>
          <a:p>
            <a:pPr marL="907415" indent="-342900">
              <a:lnSpc>
                <a:spcPct val="100000"/>
              </a:lnSpc>
              <a:spcBef>
                <a:spcPts val="1245"/>
              </a:spcBef>
              <a:buFont typeface="Arial" panose="020B0604020202020204" pitchFamily="34" charset="0"/>
              <a:buChar char="•"/>
            </a:pPr>
            <a:r>
              <a:rPr sz="2150" dirty="0">
                <a:solidFill>
                  <a:srgbClr val="24292E"/>
                </a:solidFill>
                <a:latin typeface="Arial"/>
                <a:cs typeface="Arial"/>
              </a:rPr>
              <a:t>Role</a:t>
            </a:r>
            <a:r>
              <a:rPr sz="2150" spc="35" dirty="0">
                <a:solidFill>
                  <a:srgbClr val="24292E"/>
                </a:solidFill>
                <a:latin typeface="Arial"/>
                <a:cs typeface="Arial"/>
              </a:rPr>
              <a:t> </a:t>
            </a:r>
            <a:r>
              <a:rPr sz="2150" dirty="0">
                <a:solidFill>
                  <a:srgbClr val="24292E"/>
                </a:solidFill>
                <a:latin typeface="Arial"/>
                <a:cs typeface="Arial"/>
              </a:rPr>
              <a:t>of</a:t>
            </a:r>
            <a:r>
              <a:rPr sz="2150" spc="35" dirty="0">
                <a:solidFill>
                  <a:srgbClr val="24292E"/>
                </a:solidFill>
                <a:latin typeface="Arial"/>
                <a:cs typeface="Arial"/>
              </a:rPr>
              <a:t> </a:t>
            </a:r>
            <a:r>
              <a:rPr sz="2150" spc="-25" dirty="0">
                <a:solidFill>
                  <a:srgbClr val="24292E"/>
                </a:solidFill>
                <a:latin typeface="Arial"/>
                <a:cs typeface="Arial"/>
              </a:rPr>
              <a:t>OS</a:t>
            </a:r>
            <a:endParaRPr sz="2150" dirty="0">
              <a:latin typeface="Arial"/>
              <a:cs typeface="Arial"/>
            </a:endParaRPr>
          </a:p>
          <a:p>
            <a:pPr marL="1459865" indent="-342900">
              <a:lnSpc>
                <a:spcPct val="100000"/>
              </a:lnSpc>
              <a:spcBef>
                <a:spcPts val="645"/>
              </a:spcBef>
              <a:buFont typeface="Arial" panose="020B0604020202020204" pitchFamily="34" charset="0"/>
              <a:buChar char="•"/>
            </a:pPr>
            <a:r>
              <a:rPr sz="2150" dirty="0">
                <a:solidFill>
                  <a:srgbClr val="24292E"/>
                </a:solidFill>
                <a:latin typeface="Arial"/>
                <a:cs typeface="Arial"/>
              </a:rPr>
              <a:t>Drivers</a:t>
            </a:r>
            <a:r>
              <a:rPr sz="2150" spc="60" dirty="0">
                <a:solidFill>
                  <a:srgbClr val="24292E"/>
                </a:solidFill>
                <a:latin typeface="Arial"/>
                <a:cs typeface="Arial"/>
              </a:rPr>
              <a:t> </a:t>
            </a:r>
            <a:r>
              <a:rPr sz="2150" dirty="0">
                <a:solidFill>
                  <a:srgbClr val="24292E"/>
                </a:solidFill>
                <a:latin typeface="Arial"/>
                <a:cs typeface="Arial"/>
              </a:rPr>
              <a:t>for</a:t>
            </a:r>
            <a:r>
              <a:rPr sz="2150" spc="70" dirty="0">
                <a:solidFill>
                  <a:srgbClr val="24292E"/>
                </a:solidFill>
                <a:latin typeface="Arial"/>
                <a:cs typeface="Arial"/>
              </a:rPr>
              <a:t> </a:t>
            </a:r>
            <a:r>
              <a:rPr sz="2150" dirty="0">
                <a:solidFill>
                  <a:srgbClr val="24292E"/>
                </a:solidFill>
                <a:latin typeface="Arial"/>
                <a:cs typeface="Arial"/>
              </a:rPr>
              <a:t>assistive</a:t>
            </a:r>
            <a:r>
              <a:rPr sz="2150" spc="70" dirty="0">
                <a:solidFill>
                  <a:srgbClr val="24292E"/>
                </a:solidFill>
                <a:latin typeface="Arial"/>
                <a:cs typeface="Arial"/>
              </a:rPr>
              <a:t> </a:t>
            </a:r>
            <a:r>
              <a:rPr sz="2150" dirty="0">
                <a:solidFill>
                  <a:srgbClr val="24292E"/>
                </a:solidFill>
                <a:latin typeface="Arial"/>
                <a:cs typeface="Arial"/>
              </a:rPr>
              <a:t>technology</a:t>
            </a:r>
            <a:r>
              <a:rPr sz="2150" spc="70" dirty="0">
                <a:solidFill>
                  <a:srgbClr val="24292E"/>
                </a:solidFill>
                <a:latin typeface="Arial"/>
                <a:cs typeface="Arial"/>
              </a:rPr>
              <a:t> </a:t>
            </a:r>
            <a:r>
              <a:rPr sz="2150" dirty="0">
                <a:solidFill>
                  <a:srgbClr val="24292E"/>
                </a:solidFill>
                <a:latin typeface="Arial"/>
                <a:cs typeface="Arial"/>
              </a:rPr>
              <a:t>readily</a:t>
            </a:r>
            <a:r>
              <a:rPr sz="2150" spc="70" dirty="0">
                <a:solidFill>
                  <a:srgbClr val="24292E"/>
                </a:solidFill>
                <a:latin typeface="Arial"/>
                <a:cs typeface="Arial"/>
              </a:rPr>
              <a:t> </a:t>
            </a:r>
            <a:r>
              <a:rPr sz="2150" dirty="0">
                <a:solidFill>
                  <a:srgbClr val="24292E"/>
                </a:solidFill>
                <a:latin typeface="Arial"/>
                <a:cs typeface="Arial"/>
              </a:rPr>
              <a:t>available</a:t>
            </a:r>
            <a:r>
              <a:rPr sz="2150" spc="70" dirty="0">
                <a:solidFill>
                  <a:srgbClr val="24292E"/>
                </a:solidFill>
                <a:latin typeface="Arial"/>
                <a:cs typeface="Arial"/>
              </a:rPr>
              <a:t> </a:t>
            </a:r>
            <a:r>
              <a:rPr sz="2150" dirty="0">
                <a:solidFill>
                  <a:srgbClr val="24292E"/>
                </a:solidFill>
                <a:latin typeface="Arial"/>
                <a:cs typeface="Arial"/>
              </a:rPr>
              <a:t>for</a:t>
            </a:r>
            <a:r>
              <a:rPr sz="2150" spc="70" dirty="0">
                <a:solidFill>
                  <a:srgbClr val="24292E"/>
                </a:solidFill>
                <a:latin typeface="Arial"/>
                <a:cs typeface="Arial"/>
              </a:rPr>
              <a:t> </a:t>
            </a:r>
            <a:r>
              <a:rPr sz="2150" spc="-10" dirty="0">
                <a:solidFill>
                  <a:srgbClr val="24292E"/>
                </a:solidFill>
                <a:latin typeface="Arial"/>
                <a:cs typeface="Arial"/>
              </a:rPr>
              <a:t>PC/Mac/Linux</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dirty="0">
                <a:solidFill>
                  <a:srgbClr val="24292E"/>
                </a:solidFill>
                <a:latin typeface="Arial"/>
                <a:cs typeface="Arial"/>
              </a:rPr>
              <a:t>Console</a:t>
            </a:r>
            <a:r>
              <a:rPr sz="2150" spc="55" dirty="0">
                <a:solidFill>
                  <a:srgbClr val="24292E"/>
                </a:solidFill>
                <a:latin typeface="Arial"/>
                <a:cs typeface="Arial"/>
              </a:rPr>
              <a:t> </a:t>
            </a:r>
            <a:r>
              <a:rPr sz="2150" dirty="0">
                <a:solidFill>
                  <a:srgbClr val="24292E"/>
                </a:solidFill>
                <a:latin typeface="Arial"/>
                <a:cs typeface="Arial"/>
              </a:rPr>
              <a:t>level</a:t>
            </a:r>
            <a:r>
              <a:rPr sz="2150" spc="65" dirty="0">
                <a:solidFill>
                  <a:srgbClr val="24292E"/>
                </a:solidFill>
                <a:latin typeface="Arial"/>
                <a:cs typeface="Arial"/>
              </a:rPr>
              <a:t> </a:t>
            </a:r>
            <a:r>
              <a:rPr sz="2150" dirty="0">
                <a:solidFill>
                  <a:srgbClr val="24292E"/>
                </a:solidFill>
                <a:latin typeface="Arial"/>
                <a:cs typeface="Arial"/>
              </a:rPr>
              <a:t>drivers</a:t>
            </a:r>
            <a:r>
              <a:rPr sz="2150" spc="70" dirty="0">
                <a:solidFill>
                  <a:srgbClr val="24292E"/>
                </a:solidFill>
                <a:latin typeface="Arial"/>
                <a:cs typeface="Arial"/>
              </a:rPr>
              <a:t> </a:t>
            </a:r>
            <a:r>
              <a:rPr sz="2150" dirty="0">
                <a:solidFill>
                  <a:srgbClr val="24292E"/>
                </a:solidFill>
                <a:latin typeface="Arial"/>
                <a:cs typeface="Arial"/>
              </a:rPr>
              <a:t>tightly</a:t>
            </a:r>
            <a:r>
              <a:rPr sz="2150" spc="65" dirty="0">
                <a:solidFill>
                  <a:srgbClr val="24292E"/>
                </a:solidFill>
                <a:latin typeface="Arial"/>
                <a:cs typeface="Arial"/>
              </a:rPr>
              <a:t> </a:t>
            </a:r>
            <a:r>
              <a:rPr sz="2150" spc="-10" dirty="0">
                <a:solidFill>
                  <a:srgbClr val="24292E"/>
                </a:solidFill>
                <a:latin typeface="Arial"/>
                <a:cs typeface="Arial"/>
              </a:rPr>
              <a:t>controlled.</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b="1" dirty="0">
                <a:solidFill>
                  <a:srgbClr val="24292E"/>
                </a:solidFill>
                <a:latin typeface="Arial"/>
                <a:cs typeface="Arial"/>
              </a:rPr>
              <a:t>Change</a:t>
            </a:r>
            <a:r>
              <a:rPr sz="2150" b="1" spc="50" dirty="0">
                <a:solidFill>
                  <a:srgbClr val="24292E"/>
                </a:solidFill>
                <a:latin typeface="Arial"/>
                <a:cs typeface="Arial"/>
              </a:rPr>
              <a:t> </a:t>
            </a:r>
            <a:r>
              <a:rPr sz="2150" dirty="0">
                <a:solidFill>
                  <a:srgbClr val="24292E"/>
                </a:solidFill>
                <a:latin typeface="Arial"/>
                <a:cs typeface="Arial"/>
              </a:rPr>
              <a:t>anticipated</a:t>
            </a:r>
            <a:r>
              <a:rPr sz="2150" spc="65" dirty="0">
                <a:solidFill>
                  <a:srgbClr val="24292E"/>
                </a:solidFill>
                <a:latin typeface="Arial"/>
                <a:cs typeface="Arial"/>
              </a:rPr>
              <a:t> </a:t>
            </a:r>
            <a:r>
              <a:rPr sz="2150" dirty="0">
                <a:solidFill>
                  <a:srgbClr val="24292E"/>
                </a:solidFill>
                <a:latin typeface="Arial"/>
                <a:cs typeface="Arial"/>
              </a:rPr>
              <a:t>as</a:t>
            </a:r>
            <a:r>
              <a:rPr sz="2150" spc="60" dirty="0">
                <a:solidFill>
                  <a:srgbClr val="24292E"/>
                </a:solidFill>
                <a:latin typeface="Arial"/>
                <a:cs typeface="Arial"/>
              </a:rPr>
              <a:t> </a:t>
            </a:r>
            <a:r>
              <a:rPr sz="2150" dirty="0">
                <a:solidFill>
                  <a:srgbClr val="24292E"/>
                </a:solidFill>
                <a:latin typeface="Arial"/>
                <a:cs typeface="Arial"/>
              </a:rPr>
              <a:t>console</a:t>
            </a:r>
            <a:r>
              <a:rPr sz="2150" spc="60" dirty="0">
                <a:solidFill>
                  <a:srgbClr val="24292E"/>
                </a:solidFill>
                <a:latin typeface="Arial"/>
                <a:cs typeface="Arial"/>
              </a:rPr>
              <a:t> </a:t>
            </a:r>
            <a:r>
              <a:rPr sz="2150" dirty="0">
                <a:solidFill>
                  <a:srgbClr val="24292E"/>
                </a:solidFill>
                <a:latin typeface="Arial"/>
                <a:cs typeface="Arial"/>
              </a:rPr>
              <a:t>'move</a:t>
            </a:r>
            <a:r>
              <a:rPr sz="2150" spc="60" dirty="0">
                <a:solidFill>
                  <a:srgbClr val="24292E"/>
                </a:solidFill>
                <a:latin typeface="Arial"/>
                <a:cs typeface="Arial"/>
              </a:rPr>
              <a:t> </a:t>
            </a:r>
            <a:r>
              <a:rPr sz="2150" dirty="0">
                <a:solidFill>
                  <a:srgbClr val="24292E"/>
                </a:solidFill>
                <a:latin typeface="Arial"/>
                <a:cs typeface="Arial"/>
              </a:rPr>
              <a:t>into</a:t>
            </a:r>
            <a:r>
              <a:rPr sz="2150" spc="60" dirty="0">
                <a:solidFill>
                  <a:srgbClr val="24292E"/>
                </a:solidFill>
                <a:latin typeface="Arial"/>
                <a:cs typeface="Arial"/>
              </a:rPr>
              <a:t> </a:t>
            </a:r>
            <a:r>
              <a:rPr sz="2150" dirty="0">
                <a:solidFill>
                  <a:srgbClr val="24292E"/>
                </a:solidFill>
                <a:latin typeface="Arial"/>
                <a:cs typeface="Arial"/>
              </a:rPr>
              <a:t>the</a:t>
            </a:r>
            <a:r>
              <a:rPr sz="2150" spc="65" dirty="0">
                <a:solidFill>
                  <a:srgbClr val="24292E"/>
                </a:solidFill>
                <a:latin typeface="Arial"/>
                <a:cs typeface="Arial"/>
              </a:rPr>
              <a:t> </a:t>
            </a:r>
            <a:r>
              <a:rPr sz="2150" dirty="0">
                <a:solidFill>
                  <a:srgbClr val="24292E"/>
                </a:solidFill>
                <a:latin typeface="Arial"/>
                <a:cs typeface="Arial"/>
              </a:rPr>
              <a:t>living</a:t>
            </a:r>
            <a:r>
              <a:rPr sz="2150" spc="60" dirty="0">
                <a:solidFill>
                  <a:srgbClr val="24292E"/>
                </a:solidFill>
                <a:latin typeface="Arial"/>
                <a:cs typeface="Arial"/>
              </a:rPr>
              <a:t> </a:t>
            </a:r>
            <a:r>
              <a:rPr sz="2150" spc="-10" dirty="0">
                <a:solidFill>
                  <a:srgbClr val="24292E"/>
                </a:solidFill>
                <a:latin typeface="Arial"/>
                <a:cs typeface="Arial"/>
              </a:rPr>
              <a:t>room'.</a:t>
            </a:r>
            <a:endParaRPr sz="2150" dirty="0">
              <a:latin typeface="Arial"/>
              <a:cs typeface="Arial"/>
            </a:endParaRPr>
          </a:p>
        </p:txBody>
      </p:sp>
    </p:spTree>
    <p:extLst>
      <p:ext uri="{BB962C8B-B14F-4D97-AF65-F5344CB8AC3E}">
        <p14:creationId xmlns:p14="http://schemas.microsoft.com/office/powerpoint/2010/main" val="1390732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728EE0B-AD26-69B1-7DF7-6BB3B7EFE892}"/>
              </a:ext>
            </a:extLst>
          </p:cNvPr>
          <p:cNvSpPr txBox="1">
            <a:spLocks/>
          </p:cNvSpPr>
          <p:nvPr/>
        </p:nvSpPr>
        <p:spPr>
          <a:xfrm>
            <a:off x="735012" y="685506"/>
            <a:ext cx="1680845" cy="456565"/>
          </a:xfrm>
          <a:prstGeom prst="rect">
            <a:avLst/>
          </a:prstGeom>
        </p:spPr>
        <p:txBody>
          <a:bodyPr vert="horz" wrap="square" lIns="0" tIns="15875"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25"/>
              </a:spcBef>
            </a:pPr>
            <a:r>
              <a:rPr lang="en-GB" sz="2800" spc="-10">
                <a:solidFill>
                  <a:srgbClr val="24292E"/>
                </a:solidFill>
              </a:rPr>
              <a:t>Gambling</a:t>
            </a:r>
            <a:endParaRPr lang="en-GB" sz="2800" dirty="0"/>
          </a:p>
        </p:txBody>
      </p:sp>
      <p:sp>
        <p:nvSpPr>
          <p:cNvPr id="3" name="object 12">
            <a:extLst>
              <a:ext uri="{FF2B5EF4-FFF2-40B4-BE49-F238E27FC236}">
                <a16:creationId xmlns:a16="http://schemas.microsoft.com/office/drawing/2014/main" id="{D7DA6B64-B748-83B2-18D0-2F0ED47057A0}"/>
              </a:ext>
            </a:extLst>
          </p:cNvPr>
          <p:cNvSpPr txBox="1"/>
          <p:nvPr/>
        </p:nvSpPr>
        <p:spPr>
          <a:xfrm>
            <a:off x="735012" y="1626576"/>
            <a:ext cx="11253788" cy="4580100"/>
          </a:xfrm>
          <a:prstGeom prst="rect">
            <a:avLst/>
          </a:prstGeom>
        </p:spPr>
        <p:txBody>
          <a:bodyPr vert="horz" wrap="square" lIns="0" tIns="11430" rIns="0" bIns="0" rtlCol="0">
            <a:spAutoFit/>
          </a:bodyPr>
          <a:lstStyle/>
          <a:p>
            <a:pPr marL="12700">
              <a:lnSpc>
                <a:spcPct val="100000"/>
              </a:lnSpc>
              <a:spcBef>
                <a:spcPts val="90"/>
              </a:spcBef>
            </a:pPr>
            <a:r>
              <a:rPr sz="2400" b="1" dirty="0">
                <a:solidFill>
                  <a:srgbClr val="24292E"/>
                </a:solidFill>
                <a:cs typeface="Arial"/>
              </a:rPr>
              <a:t>On</a:t>
            </a:r>
            <a:r>
              <a:rPr sz="2400" b="1" spc="-45" dirty="0">
                <a:solidFill>
                  <a:srgbClr val="24292E"/>
                </a:solidFill>
                <a:cs typeface="Arial"/>
              </a:rPr>
              <a:t> </a:t>
            </a:r>
            <a:r>
              <a:rPr sz="2400" b="1" spc="-10" dirty="0">
                <a:solidFill>
                  <a:srgbClr val="24292E"/>
                </a:solidFill>
                <a:cs typeface="Arial"/>
              </a:rPr>
              <a:t>Games</a:t>
            </a:r>
            <a:endParaRPr sz="2400" dirty="0">
              <a:cs typeface="Arial"/>
            </a:endParaRPr>
          </a:p>
          <a:p>
            <a:pPr marL="1116965" marR="1310005" indent="-552450">
              <a:lnSpc>
                <a:spcPct val="125000"/>
              </a:lnSpc>
              <a:spcBef>
                <a:spcPts val="925"/>
              </a:spcBef>
              <a:buFont typeface="Arial" panose="020B0604020202020204" pitchFamily="34" charset="0"/>
              <a:buChar char="•"/>
            </a:pPr>
            <a:r>
              <a:rPr sz="2150" dirty="0">
                <a:solidFill>
                  <a:srgbClr val="24292E"/>
                </a:solidFill>
                <a:latin typeface="Arial"/>
                <a:cs typeface="Arial"/>
              </a:rPr>
              <a:t>Recent</a:t>
            </a:r>
            <a:r>
              <a:rPr sz="2150" spc="60" dirty="0">
                <a:solidFill>
                  <a:srgbClr val="24292E"/>
                </a:solidFill>
                <a:latin typeface="Arial"/>
                <a:cs typeface="Arial"/>
              </a:rPr>
              <a:t> </a:t>
            </a:r>
            <a:r>
              <a:rPr sz="2150" dirty="0">
                <a:solidFill>
                  <a:srgbClr val="24292E"/>
                </a:solidFill>
                <a:latin typeface="Arial"/>
                <a:cs typeface="Arial"/>
              </a:rPr>
              <a:t>research</a:t>
            </a:r>
            <a:r>
              <a:rPr sz="2150" spc="60" dirty="0">
                <a:solidFill>
                  <a:srgbClr val="24292E"/>
                </a:solidFill>
                <a:latin typeface="Arial"/>
                <a:cs typeface="Arial"/>
              </a:rPr>
              <a:t> </a:t>
            </a:r>
            <a:r>
              <a:rPr sz="2150" dirty="0">
                <a:solidFill>
                  <a:srgbClr val="24292E"/>
                </a:solidFill>
                <a:latin typeface="Arial"/>
                <a:cs typeface="Arial"/>
              </a:rPr>
              <a:t>(</a:t>
            </a:r>
            <a:r>
              <a:rPr sz="2150" dirty="0">
                <a:solidFill>
                  <a:srgbClr val="0366D5"/>
                </a:solidFill>
                <a:latin typeface="Arial"/>
                <a:cs typeface="Arial"/>
                <a:hlinkClick r:id="rId2"/>
              </a:rPr>
              <a:t>(Holden</a:t>
            </a:r>
            <a:r>
              <a:rPr sz="2150" spc="60"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60" dirty="0">
                <a:solidFill>
                  <a:srgbClr val="0366D5"/>
                </a:solidFill>
                <a:latin typeface="Arial"/>
                <a:cs typeface="Arial"/>
                <a:hlinkClick r:id="rId2"/>
              </a:rPr>
              <a:t> </a:t>
            </a:r>
            <a:r>
              <a:rPr sz="2150" i="1" dirty="0">
                <a:solidFill>
                  <a:srgbClr val="0366D5"/>
                </a:solidFill>
                <a:latin typeface="Arial"/>
                <a:cs typeface="Arial"/>
                <a:hlinkClick r:id="rId2"/>
              </a:rPr>
              <a:t>al</a:t>
            </a:r>
            <a:r>
              <a:rPr sz="2150" dirty="0">
                <a:solidFill>
                  <a:srgbClr val="0366D5"/>
                </a:solidFill>
                <a:latin typeface="Arial"/>
                <a:cs typeface="Arial"/>
                <a:hlinkClick r:id="rId2"/>
              </a:rPr>
              <a:t>,</a:t>
            </a:r>
            <a:r>
              <a:rPr sz="2150" spc="60" dirty="0">
                <a:solidFill>
                  <a:srgbClr val="0366D5"/>
                </a:solidFill>
                <a:latin typeface="Arial"/>
                <a:cs typeface="Arial"/>
                <a:hlinkClick r:id="rId2"/>
              </a:rPr>
              <a:t> </a:t>
            </a:r>
            <a:r>
              <a:rPr sz="2150" dirty="0">
                <a:solidFill>
                  <a:srgbClr val="0366D5"/>
                </a:solidFill>
                <a:latin typeface="Arial"/>
                <a:cs typeface="Arial"/>
                <a:hlinkClick r:id="rId2"/>
              </a:rPr>
              <a:t>2017)</a:t>
            </a:r>
            <a:r>
              <a:rPr sz="2150" dirty="0">
                <a:solidFill>
                  <a:srgbClr val="24292E"/>
                </a:solidFill>
                <a:latin typeface="Arial"/>
                <a:cs typeface="Arial"/>
              </a:rPr>
              <a:t>)</a:t>
            </a:r>
            <a:r>
              <a:rPr sz="2150" spc="55" dirty="0">
                <a:solidFill>
                  <a:srgbClr val="24292E"/>
                </a:solidFill>
                <a:latin typeface="Arial"/>
                <a:cs typeface="Arial"/>
              </a:rPr>
              <a:t> </a:t>
            </a:r>
            <a:r>
              <a:rPr sz="2150" spc="-10" dirty="0">
                <a:solidFill>
                  <a:srgbClr val="24292E"/>
                </a:solidFill>
                <a:latin typeface="Arial"/>
                <a:cs typeface="Arial"/>
              </a:rPr>
              <a:t>suggests:</a:t>
            </a:r>
            <a:endParaRPr lang="en-GB" sz="2150" spc="-10" dirty="0">
              <a:solidFill>
                <a:srgbClr val="24292E"/>
              </a:solidFill>
              <a:latin typeface="Arial"/>
              <a:cs typeface="Arial"/>
            </a:endParaRPr>
          </a:p>
          <a:p>
            <a:pPr marL="1574165" marR="1310005" lvl="1" indent="-552450">
              <a:lnSpc>
                <a:spcPct val="125000"/>
              </a:lnSpc>
              <a:spcBef>
                <a:spcPts val="925"/>
              </a:spcBef>
              <a:buFont typeface="Arial" panose="020B0604020202020204" pitchFamily="34" charset="0"/>
              <a:buChar char="•"/>
            </a:pPr>
            <a:r>
              <a:rPr sz="2150" dirty="0">
                <a:solidFill>
                  <a:srgbClr val="24292E"/>
                </a:solidFill>
                <a:latin typeface="Arial"/>
                <a:cs typeface="Arial"/>
              </a:rPr>
              <a:t>Debate</a:t>
            </a:r>
            <a:r>
              <a:rPr sz="2150" spc="45" dirty="0">
                <a:solidFill>
                  <a:srgbClr val="24292E"/>
                </a:solidFill>
                <a:latin typeface="Arial"/>
                <a:cs typeface="Arial"/>
              </a:rPr>
              <a:t> </a:t>
            </a:r>
            <a:r>
              <a:rPr sz="2150" dirty="0">
                <a:solidFill>
                  <a:srgbClr val="24292E"/>
                </a:solidFill>
                <a:latin typeface="Arial"/>
                <a:cs typeface="Arial"/>
              </a:rPr>
              <a:t>over</a:t>
            </a:r>
            <a:r>
              <a:rPr sz="2150" spc="45" dirty="0">
                <a:solidFill>
                  <a:srgbClr val="24292E"/>
                </a:solidFill>
                <a:latin typeface="Arial"/>
                <a:cs typeface="Arial"/>
              </a:rPr>
              <a:t> </a:t>
            </a:r>
            <a:r>
              <a:rPr sz="2150" dirty="0">
                <a:solidFill>
                  <a:srgbClr val="24292E"/>
                </a:solidFill>
                <a:latin typeface="Arial"/>
                <a:cs typeface="Arial"/>
              </a:rPr>
              <a:t>esport</a:t>
            </a:r>
            <a:r>
              <a:rPr sz="2150" spc="50" dirty="0">
                <a:solidFill>
                  <a:srgbClr val="24292E"/>
                </a:solidFill>
                <a:latin typeface="Arial"/>
                <a:cs typeface="Arial"/>
              </a:rPr>
              <a:t> </a:t>
            </a:r>
            <a:r>
              <a:rPr sz="2150" dirty="0">
                <a:solidFill>
                  <a:srgbClr val="24292E"/>
                </a:solidFill>
                <a:latin typeface="Arial"/>
                <a:cs typeface="Arial"/>
              </a:rPr>
              <a:t>as</a:t>
            </a:r>
            <a:r>
              <a:rPr sz="2150" spc="45" dirty="0">
                <a:solidFill>
                  <a:srgbClr val="24292E"/>
                </a:solidFill>
                <a:latin typeface="Arial"/>
                <a:cs typeface="Arial"/>
              </a:rPr>
              <a:t> </a:t>
            </a:r>
            <a:r>
              <a:rPr sz="2150" dirty="0">
                <a:solidFill>
                  <a:srgbClr val="24292E"/>
                </a:solidFill>
                <a:latin typeface="Arial"/>
                <a:cs typeface="Arial"/>
              </a:rPr>
              <a:t>a</a:t>
            </a:r>
            <a:r>
              <a:rPr sz="2150" spc="45" dirty="0">
                <a:solidFill>
                  <a:srgbClr val="24292E"/>
                </a:solidFill>
                <a:latin typeface="Arial"/>
                <a:cs typeface="Arial"/>
              </a:rPr>
              <a:t> </a:t>
            </a:r>
            <a:r>
              <a:rPr sz="2150" spc="-10" dirty="0">
                <a:solidFill>
                  <a:srgbClr val="24292E"/>
                </a:solidFill>
                <a:latin typeface="Arial"/>
                <a:cs typeface="Arial"/>
              </a:rPr>
              <a:t>sport</a:t>
            </a:r>
            <a:endParaRPr sz="2150" dirty="0">
              <a:latin typeface="Arial"/>
              <a:cs typeface="Arial"/>
            </a:endParaRPr>
          </a:p>
          <a:p>
            <a:pPr marL="1669414" marR="603885" indent="-552450">
              <a:lnSpc>
                <a:spcPct val="125000"/>
              </a:lnSpc>
              <a:spcBef>
                <a:spcPts val="525"/>
              </a:spcBef>
              <a:buFont typeface="Arial" panose="020B0604020202020204" pitchFamily="34" charset="0"/>
              <a:buChar char="•"/>
            </a:pPr>
            <a:r>
              <a:rPr sz="2150" dirty="0">
                <a:solidFill>
                  <a:srgbClr val="24292E"/>
                </a:solidFill>
                <a:latin typeface="Arial"/>
                <a:cs typeface="Arial"/>
              </a:rPr>
              <a:t>Rise</a:t>
            </a:r>
            <a:r>
              <a:rPr sz="2150" spc="70" dirty="0">
                <a:solidFill>
                  <a:srgbClr val="24292E"/>
                </a:solidFill>
                <a:latin typeface="Arial"/>
                <a:cs typeface="Arial"/>
              </a:rPr>
              <a:t> </a:t>
            </a:r>
            <a:r>
              <a:rPr sz="2150" dirty="0">
                <a:solidFill>
                  <a:srgbClr val="24292E"/>
                </a:solidFill>
                <a:latin typeface="Arial"/>
                <a:cs typeface="Arial"/>
              </a:rPr>
              <a:t>in</a:t>
            </a:r>
            <a:r>
              <a:rPr sz="2150" spc="70" dirty="0">
                <a:solidFill>
                  <a:srgbClr val="24292E"/>
                </a:solidFill>
                <a:latin typeface="Arial"/>
                <a:cs typeface="Arial"/>
              </a:rPr>
              <a:t> </a:t>
            </a:r>
            <a:r>
              <a:rPr sz="2150" dirty="0">
                <a:solidFill>
                  <a:srgbClr val="24292E"/>
                </a:solidFill>
                <a:latin typeface="Arial"/>
                <a:cs typeface="Arial"/>
              </a:rPr>
              <a:t>problems</a:t>
            </a:r>
            <a:r>
              <a:rPr sz="2150" spc="65" dirty="0">
                <a:solidFill>
                  <a:srgbClr val="24292E"/>
                </a:solidFill>
                <a:latin typeface="Arial"/>
                <a:cs typeface="Arial"/>
              </a:rPr>
              <a:t> </a:t>
            </a:r>
            <a:r>
              <a:rPr sz="2150" dirty="0">
                <a:solidFill>
                  <a:srgbClr val="24292E"/>
                </a:solidFill>
                <a:latin typeface="Arial"/>
                <a:cs typeface="Arial"/>
              </a:rPr>
              <a:t>associated</a:t>
            </a:r>
            <a:r>
              <a:rPr sz="2150" spc="70" dirty="0">
                <a:solidFill>
                  <a:srgbClr val="24292E"/>
                </a:solidFill>
                <a:latin typeface="Arial"/>
                <a:cs typeface="Arial"/>
              </a:rPr>
              <a:t> </a:t>
            </a:r>
            <a:r>
              <a:rPr sz="2150" dirty="0">
                <a:solidFill>
                  <a:srgbClr val="24292E"/>
                </a:solidFill>
                <a:latin typeface="Arial"/>
                <a:cs typeface="Arial"/>
              </a:rPr>
              <a:t>with</a:t>
            </a:r>
            <a:r>
              <a:rPr sz="2150" spc="70" dirty="0">
                <a:solidFill>
                  <a:srgbClr val="24292E"/>
                </a:solidFill>
                <a:latin typeface="Arial"/>
                <a:cs typeface="Arial"/>
              </a:rPr>
              <a:t> </a:t>
            </a:r>
            <a:r>
              <a:rPr sz="2150" dirty="0">
                <a:solidFill>
                  <a:srgbClr val="24292E"/>
                </a:solidFill>
                <a:latin typeface="Arial"/>
                <a:cs typeface="Arial"/>
              </a:rPr>
              <a:t>traditional</a:t>
            </a:r>
            <a:r>
              <a:rPr sz="2150" spc="65" dirty="0">
                <a:solidFill>
                  <a:srgbClr val="24292E"/>
                </a:solidFill>
                <a:latin typeface="Arial"/>
                <a:cs typeface="Arial"/>
              </a:rPr>
              <a:t> </a:t>
            </a:r>
            <a:r>
              <a:rPr sz="2150" spc="-10" dirty="0">
                <a:solidFill>
                  <a:srgbClr val="24292E"/>
                </a:solidFill>
                <a:latin typeface="Arial"/>
                <a:cs typeface="Arial"/>
              </a:rPr>
              <a:t>sports</a:t>
            </a:r>
            <a:endParaRPr lang="en-GB" sz="2150" spc="-10" dirty="0">
              <a:solidFill>
                <a:srgbClr val="24292E"/>
              </a:solidFill>
              <a:latin typeface="Arial"/>
              <a:cs typeface="Arial"/>
            </a:endParaRPr>
          </a:p>
          <a:p>
            <a:pPr marL="2126614" marR="603885" lvl="1" indent="-552450">
              <a:lnSpc>
                <a:spcPct val="125000"/>
              </a:lnSpc>
              <a:spcBef>
                <a:spcPts val="525"/>
              </a:spcBef>
              <a:buFont typeface="Arial" panose="020B0604020202020204" pitchFamily="34" charset="0"/>
              <a:buChar char="•"/>
            </a:pPr>
            <a:r>
              <a:rPr sz="2150" dirty="0">
                <a:solidFill>
                  <a:srgbClr val="24292E"/>
                </a:solidFill>
                <a:latin typeface="Arial"/>
                <a:cs typeface="Arial"/>
              </a:rPr>
              <a:t>Internal</a:t>
            </a:r>
            <a:r>
              <a:rPr sz="2150" spc="75" dirty="0">
                <a:solidFill>
                  <a:srgbClr val="24292E"/>
                </a:solidFill>
                <a:latin typeface="Arial"/>
                <a:cs typeface="Arial"/>
              </a:rPr>
              <a:t> </a:t>
            </a:r>
            <a:r>
              <a:rPr sz="2150" spc="-10" dirty="0">
                <a:solidFill>
                  <a:srgbClr val="24292E"/>
                </a:solidFill>
                <a:latin typeface="Arial"/>
                <a:cs typeface="Arial"/>
              </a:rPr>
              <a:t>threats:</a:t>
            </a:r>
            <a:endParaRPr sz="2150" dirty="0">
              <a:latin typeface="Arial"/>
              <a:cs typeface="Arial"/>
            </a:endParaRPr>
          </a:p>
          <a:p>
            <a:pPr marL="2564765" indent="-342900">
              <a:lnSpc>
                <a:spcPct val="100000"/>
              </a:lnSpc>
              <a:spcBef>
                <a:spcPts val="645"/>
              </a:spcBef>
              <a:buFont typeface="Arial" panose="020B0604020202020204" pitchFamily="34" charset="0"/>
              <a:buChar char="•"/>
            </a:pPr>
            <a:r>
              <a:rPr sz="2150" dirty="0">
                <a:solidFill>
                  <a:srgbClr val="24292E"/>
                </a:solidFill>
                <a:latin typeface="Arial"/>
                <a:cs typeface="Arial"/>
              </a:rPr>
              <a:t>Performance-enhancing</a:t>
            </a:r>
            <a:r>
              <a:rPr sz="2150" spc="225" dirty="0">
                <a:solidFill>
                  <a:srgbClr val="24292E"/>
                </a:solidFill>
                <a:latin typeface="Arial"/>
                <a:cs typeface="Arial"/>
              </a:rPr>
              <a:t> </a:t>
            </a:r>
            <a:r>
              <a:rPr sz="2150" spc="-10" dirty="0">
                <a:solidFill>
                  <a:srgbClr val="24292E"/>
                </a:solidFill>
                <a:latin typeface="Arial"/>
                <a:cs typeface="Arial"/>
              </a:rPr>
              <a:t>drugs</a:t>
            </a:r>
            <a:endParaRPr lang="en-GB" sz="2150" spc="-10" dirty="0">
              <a:latin typeface="Arial"/>
              <a:cs typeface="Arial"/>
            </a:endParaRPr>
          </a:p>
          <a:p>
            <a:pPr marL="2564765" indent="-342900">
              <a:lnSpc>
                <a:spcPct val="100000"/>
              </a:lnSpc>
              <a:spcBef>
                <a:spcPts val="645"/>
              </a:spcBef>
              <a:buFont typeface="Arial" panose="020B0604020202020204" pitchFamily="34" charset="0"/>
              <a:buChar char="•"/>
            </a:pPr>
            <a:r>
              <a:rPr sz="2150" dirty="0">
                <a:solidFill>
                  <a:srgbClr val="24292E"/>
                </a:solidFill>
                <a:latin typeface="Arial"/>
                <a:cs typeface="Arial"/>
              </a:rPr>
              <a:t>Match-</a:t>
            </a:r>
            <a:r>
              <a:rPr sz="2150" spc="-10" dirty="0">
                <a:solidFill>
                  <a:srgbClr val="24292E"/>
                </a:solidFill>
                <a:latin typeface="Arial"/>
                <a:cs typeface="Arial"/>
              </a:rPr>
              <a:t>fixing </a:t>
            </a:r>
            <a:endParaRPr lang="en-GB" sz="2150" spc="-10" dirty="0">
              <a:solidFill>
                <a:srgbClr val="24292E"/>
              </a:solidFill>
              <a:latin typeface="Arial"/>
              <a:cs typeface="Arial"/>
            </a:endParaRPr>
          </a:p>
          <a:p>
            <a:pPr marL="2126614" marR="603885" lvl="1" indent="-552450">
              <a:lnSpc>
                <a:spcPct val="125000"/>
              </a:lnSpc>
              <a:spcBef>
                <a:spcPts val="525"/>
              </a:spcBef>
              <a:buFont typeface="Arial" panose="020B0604020202020204" pitchFamily="34" charset="0"/>
              <a:buChar char="•"/>
            </a:pPr>
            <a:r>
              <a:rPr lang="en-GB" sz="2150" dirty="0">
                <a:solidFill>
                  <a:srgbClr val="24292E"/>
                </a:solidFill>
                <a:latin typeface="Arial"/>
                <a:cs typeface="Arial"/>
              </a:rPr>
              <a:t>External</a:t>
            </a:r>
            <a:r>
              <a:rPr lang="en-GB" sz="2150" spc="75" dirty="0">
                <a:solidFill>
                  <a:srgbClr val="24292E"/>
                </a:solidFill>
                <a:latin typeface="Arial"/>
                <a:cs typeface="Arial"/>
              </a:rPr>
              <a:t> </a:t>
            </a:r>
            <a:r>
              <a:rPr lang="en-GB" sz="2150" spc="-10" dirty="0">
                <a:solidFill>
                  <a:srgbClr val="24292E"/>
                </a:solidFill>
                <a:latin typeface="Arial"/>
                <a:cs typeface="Arial"/>
              </a:rPr>
              <a:t>threats:</a:t>
            </a:r>
            <a:endParaRPr lang="en-GB" sz="2150" dirty="0">
              <a:latin typeface="Arial"/>
              <a:cs typeface="Arial"/>
            </a:endParaRPr>
          </a:p>
          <a:p>
            <a:pPr marL="2564765" indent="-342900">
              <a:lnSpc>
                <a:spcPct val="100000"/>
              </a:lnSpc>
              <a:spcBef>
                <a:spcPts val="645"/>
              </a:spcBef>
              <a:buFont typeface="Arial" panose="020B0604020202020204" pitchFamily="34" charset="0"/>
              <a:buChar char="•"/>
            </a:pPr>
            <a:r>
              <a:rPr sz="2150" dirty="0">
                <a:solidFill>
                  <a:srgbClr val="24292E"/>
                </a:solidFill>
                <a:latin typeface="Arial"/>
                <a:cs typeface="Arial"/>
              </a:rPr>
              <a:t>Regulated</a:t>
            </a:r>
            <a:r>
              <a:rPr sz="2150" spc="80" dirty="0">
                <a:solidFill>
                  <a:srgbClr val="24292E"/>
                </a:solidFill>
                <a:latin typeface="Arial"/>
                <a:cs typeface="Arial"/>
              </a:rPr>
              <a:t> </a:t>
            </a:r>
            <a:r>
              <a:rPr sz="2150" dirty="0">
                <a:solidFill>
                  <a:srgbClr val="24292E"/>
                </a:solidFill>
                <a:latin typeface="Arial"/>
                <a:cs typeface="Arial"/>
              </a:rPr>
              <a:t>/</a:t>
            </a:r>
            <a:r>
              <a:rPr sz="2150" spc="75" dirty="0">
                <a:solidFill>
                  <a:srgbClr val="24292E"/>
                </a:solidFill>
                <a:latin typeface="Arial"/>
                <a:cs typeface="Arial"/>
              </a:rPr>
              <a:t> </a:t>
            </a:r>
            <a:r>
              <a:rPr sz="2150" dirty="0">
                <a:solidFill>
                  <a:srgbClr val="24292E"/>
                </a:solidFill>
                <a:latin typeface="Arial"/>
                <a:cs typeface="Arial"/>
              </a:rPr>
              <a:t>Unregulated</a:t>
            </a:r>
            <a:r>
              <a:rPr sz="2150" spc="80" dirty="0">
                <a:solidFill>
                  <a:srgbClr val="24292E"/>
                </a:solidFill>
                <a:latin typeface="Arial"/>
                <a:cs typeface="Arial"/>
              </a:rPr>
              <a:t> </a:t>
            </a:r>
            <a:r>
              <a:rPr sz="2150" spc="-10" dirty="0">
                <a:solidFill>
                  <a:srgbClr val="24292E"/>
                </a:solidFill>
                <a:latin typeface="Arial"/>
                <a:cs typeface="Arial"/>
              </a:rPr>
              <a:t>Gambling</a:t>
            </a:r>
            <a:endParaRPr sz="2150" dirty="0">
              <a:latin typeface="Arial"/>
              <a:cs typeface="Arial"/>
            </a:endParaRPr>
          </a:p>
          <a:p>
            <a:pPr marL="1459865" indent="-342900">
              <a:lnSpc>
                <a:spcPct val="100000"/>
              </a:lnSpc>
              <a:spcBef>
                <a:spcPts val="1245"/>
              </a:spcBef>
              <a:buFont typeface="Arial" panose="020B0604020202020204" pitchFamily="34" charset="0"/>
              <a:buChar char="•"/>
            </a:pPr>
            <a:r>
              <a:rPr sz="2150" dirty="0">
                <a:solidFill>
                  <a:srgbClr val="24292E"/>
                </a:solidFill>
                <a:latin typeface="Arial"/>
                <a:cs typeface="Arial"/>
              </a:rPr>
              <a:t>Protection</a:t>
            </a:r>
            <a:r>
              <a:rPr sz="2150" spc="65" dirty="0">
                <a:solidFill>
                  <a:srgbClr val="24292E"/>
                </a:solidFill>
                <a:latin typeface="Arial"/>
                <a:cs typeface="Arial"/>
              </a:rPr>
              <a:t> </a:t>
            </a:r>
            <a:r>
              <a:rPr sz="2150" dirty="0">
                <a:solidFill>
                  <a:srgbClr val="24292E"/>
                </a:solidFill>
                <a:latin typeface="Arial"/>
                <a:cs typeface="Arial"/>
              </a:rPr>
              <a:t>is</a:t>
            </a:r>
            <a:r>
              <a:rPr sz="2150" spc="80" dirty="0">
                <a:solidFill>
                  <a:srgbClr val="24292E"/>
                </a:solidFill>
                <a:latin typeface="Arial"/>
                <a:cs typeface="Arial"/>
              </a:rPr>
              <a:t> </a:t>
            </a:r>
            <a:r>
              <a:rPr sz="2150" dirty="0">
                <a:solidFill>
                  <a:srgbClr val="24292E"/>
                </a:solidFill>
                <a:latin typeface="Arial"/>
                <a:cs typeface="Arial"/>
              </a:rPr>
              <a:t>minimal</a:t>
            </a:r>
            <a:r>
              <a:rPr sz="2150" spc="75" dirty="0">
                <a:solidFill>
                  <a:srgbClr val="24292E"/>
                </a:solidFill>
                <a:latin typeface="Arial"/>
                <a:cs typeface="Arial"/>
              </a:rPr>
              <a:t> </a:t>
            </a:r>
            <a:r>
              <a:rPr sz="2150" dirty="0">
                <a:solidFill>
                  <a:srgbClr val="24292E"/>
                </a:solidFill>
                <a:latin typeface="Arial"/>
                <a:cs typeface="Arial"/>
              </a:rPr>
              <a:t>and</a:t>
            </a:r>
            <a:r>
              <a:rPr sz="2150" spc="75" dirty="0">
                <a:solidFill>
                  <a:srgbClr val="24292E"/>
                </a:solidFill>
                <a:latin typeface="Arial"/>
                <a:cs typeface="Arial"/>
              </a:rPr>
              <a:t> </a:t>
            </a:r>
            <a:r>
              <a:rPr sz="2150" dirty="0">
                <a:solidFill>
                  <a:srgbClr val="24292E"/>
                </a:solidFill>
                <a:latin typeface="Arial"/>
                <a:cs typeface="Arial"/>
              </a:rPr>
              <a:t>participants</a:t>
            </a:r>
            <a:r>
              <a:rPr sz="2150" spc="80" dirty="0">
                <a:solidFill>
                  <a:srgbClr val="24292E"/>
                </a:solidFill>
                <a:latin typeface="Arial"/>
                <a:cs typeface="Arial"/>
              </a:rPr>
              <a:t> </a:t>
            </a:r>
            <a:r>
              <a:rPr sz="2150" dirty="0">
                <a:solidFill>
                  <a:srgbClr val="24292E"/>
                </a:solidFill>
                <a:latin typeface="Arial"/>
                <a:cs typeface="Arial"/>
              </a:rPr>
              <a:t>potentially</a:t>
            </a:r>
            <a:r>
              <a:rPr sz="2150" spc="75" dirty="0">
                <a:solidFill>
                  <a:srgbClr val="24292E"/>
                </a:solidFill>
                <a:latin typeface="Arial"/>
                <a:cs typeface="Arial"/>
              </a:rPr>
              <a:t> </a:t>
            </a:r>
            <a:r>
              <a:rPr sz="2150" spc="-20" dirty="0">
                <a:solidFill>
                  <a:srgbClr val="24292E"/>
                </a:solidFill>
                <a:latin typeface="Arial"/>
                <a:cs typeface="Arial"/>
              </a:rPr>
              <a:t>young</a:t>
            </a:r>
            <a:endParaRPr sz="2150" dirty="0">
              <a:latin typeface="Arial"/>
              <a:cs typeface="Arial"/>
            </a:endParaRPr>
          </a:p>
        </p:txBody>
      </p:sp>
    </p:spTree>
    <p:extLst>
      <p:ext uri="{BB962C8B-B14F-4D97-AF65-F5344CB8AC3E}">
        <p14:creationId xmlns:p14="http://schemas.microsoft.com/office/powerpoint/2010/main" val="237431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B944152-F483-F468-FB9E-B246E8E2A101}"/>
              </a:ext>
            </a:extLst>
          </p:cNvPr>
          <p:cNvSpPr txBox="1">
            <a:spLocks/>
          </p:cNvSpPr>
          <p:nvPr/>
        </p:nvSpPr>
        <p:spPr>
          <a:xfrm>
            <a:off x="735012" y="1807551"/>
            <a:ext cx="1393190" cy="390525"/>
          </a:xfrm>
          <a:prstGeom prst="rect">
            <a:avLst/>
          </a:prstGeom>
        </p:spPr>
        <p:txBody>
          <a:bodyPr vert="horz" wrap="square" lIns="0" tIns="1143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90"/>
              </a:spcBef>
            </a:pPr>
            <a:r>
              <a:rPr lang="en-GB" sz="2400" dirty="0">
                <a:solidFill>
                  <a:srgbClr val="24292E"/>
                </a:solidFill>
                <a:latin typeface="+mn-lt"/>
              </a:rPr>
              <a:t>In</a:t>
            </a:r>
            <a:r>
              <a:rPr lang="en-GB" sz="2400" spc="-35" dirty="0">
                <a:solidFill>
                  <a:srgbClr val="24292E"/>
                </a:solidFill>
                <a:latin typeface="+mn-lt"/>
              </a:rPr>
              <a:t> </a:t>
            </a:r>
            <a:r>
              <a:rPr lang="en-GB" sz="2400" spc="-10" dirty="0">
                <a:solidFill>
                  <a:srgbClr val="24292E"/>
                </a:solidFill>
                <a:latin typeface="+mn-lt"/>
              </a:rPr>
              <a:t>Games</a:t>
            </a:r>
            <a:endParaRPr lang="en-GB" sz="2400" dirty="0">
              <a:latin typeface="+mn-lt"/>
            </a:endParaRPr>
          </a:p>
        </p:txBody>
      </p:sp>
      <p:sp>
        <p:nvSpPr>
          <p:cNvPr id="3" name="object 9">
            <a:extLst>
              <a:ext uri="{FF2B5EF4-FFF2-40B4-BE49-F238E27FC236}">
                <a16:creationId xmlns:a16="http://schemas.microsoft.com/office/drawing/2014/main" id="{F7D735FD-A2AF-C0E6-5DA3-0B5B31EB9621}"/>
              </a:ext>
            </a:extLst>
          </p:cNvPr>
          <p:cNvSpPr txBox="1"/>
          <p:nvPr/>
        </p:nvSpPr>
        <p:spPr>
          <a:xfrm>
            <a:off x="1287462" y="2290468"/>
            <a:ext cx="9784715" cy="3533340"/>
          </a:xfrm>
          <a:prstGeom prst="rect">
            <a:avLst/>
          </a:prstGeom>
        </p:spPr>
        <p:txBody>
          <a:bodyPr vert="horz" wrap="square" lIns="0" tIns="93980" rIns="0" bIns="0" rtlCol="0">
            <a:spAutoFit/>
          </a:bodyPr>
          <a:lstStyle/>
          <a:p>
            <a:pPr marL="355600" indent="-342900">
              <a:lnSpc>
                <a:spcPct val="100000"/>
              </a:lnSpc>
              <a:spcBef>
                <a:spcPts val="740"/>
              </a:spcBef>
              <a:buFont typeface="Arial" panose="020B0604020202020204" pitchFamily="34" charset="0"/>
              <a:buChar char="•"/>
            </a:pPr>
            <a:r>
              <a:rPr sz="2150" dirty="0">
                <a:solidFill>
                  <a:srgbClr val="24292E"/>
                </a:solidFill>
                <a:latin typeface="Arial"/>
                <a:cs typeface="Arial"/>
              </a:rPr>
              <a:t>Examples</a:t>
            </a:r>
            <a:r>
              <a:rPr sz="2150" spc="90" dirty="0">
                <a:solidFill>
                  <a:srgbClr val="24292E"/>
                </a:solidFill>
                <a:latin typeface="Arial"/>
                <a:cs typeface="Arial"/>
              </a:rPr>
              <a:t> </a:t>
            </a:r>
            <a:r>
              <a:rPr sz="2150" spc="-10" dirty="0">
                <a:solidFill>
                  <a:srgbClr val="24292E"/>
                </a:solidFill>
                <a:latin typeface="Arial"/>
                <a:cs typeface="Arial"/>
              </a:rPr>
              <a:t>include:</a:t>
            </a:r>
            <a:endParaRPr sz="2150" dirty="0">
              <a:latin typeface="Arial"/>
              <a:cs typeface="Arial"/>
            </a:endParaRPr>
          </a:p>
          <a:p>
            <a:pPr marL="1116965" marR="5080" indent="-552450">
              <a:lnSpc>
                <a:spcPct val="125000"/>
              </a:lnSpc>
              <a:buFont typeface="Arial" panose="020B0604020202020204" pitchFamily="34" charset="0"/>
              <a:buChar char="•"/>
            </a:pPr>
            <a:r>
              <a:rPr sz="2150" dirty="0">
                <a:solidFill>
                  <a:srgbClr val="24292E"/>
                </a:solidFill>
                <a:latin typeface="Arial"/>
                <a:cs typeface="Arial"/>
              </a:rPr>
              <a:t>Skin</a:t>
            </a:r>
            <a:r>
              <a:rPr sz="2150" spc="45" dirty="0">
                <a:solidFill>
                  <a:srgbClr val="24292E"/>
                </a:solidFill>
                <a:latin typeface="Arial"/>
                <a:cs typeface="Arial"/>
              </a:rPr>
              <a:t> </a:t>
            </a:r>
            <a:r>
              <a:rPr sz="2150" dirty="0">
                <a:solidFill>
                  <a:srgbClr val="24292E"/>
                </a:solidFill>
                <a:latin typeface="Arial"/>
                <a:cs typeface="Arial"/>
              </a:rPr>
              <a:t>Gambling</a:t>
            </a:r>
            <a:r>
              <a:rPr sz="2150" spc="55" dirty="0">
                <a:solidFill>
                  <a:srgbClr val="24292E"/>
                </a:solidFill>
                <a:latin typeface="Arial"/>
                <a:cs typeface="Arial"/>
              </a:rPr>
              <a:t> </a:t>
            </a:r>
            <a:r>
              <a:rPr sz="2150" dirty="0">
                <a:solidFill>
                  <a:srgbClr val="24292E"/>
                </a:solidFill>
                <a:latin typeface="Arial"/>
                <a:cs typeface="Arial"/>
              </a:rPr>
              <a:t>-</a:t>
            </a:r>
            <a:r>
              <a:rPr sz="2150" spc="55" dirty="0">
                <a:solidFill>
                  <a:srgbClr val="24292E"/>
                </a:solidFill>
                <a:latin typeface="Arial"/>
                <a:cs typeface="Arial"/>
              </a:rPr>
              <a:t> </a:t>
            </a:r>
            <a:r>
              <a:rPr sz="2150" dirty="0">
                <a:solidFill>
                  <a:srgbClr val="24292E"/>
                </a:solidFill>
                <a:latin typeface="Arial"/>
                <a:cs typeface="Arial"/>
              </a:rPr>
              <a:t>Counter</a:t>
            </a:r>
            <a:r>
              <a:rPr sz="2150" spc="55" dirty="0">
                <a:solidFill>
                  <a:srgbClr val="24292E"/>
                </a:solidFill>
                <a:latin typeface="Arial"/>
                <a:cs typeface="Arial"/>
              </a:rPr>
              <a:t> </a:t>
            </a:r>
            <a:r>
              <a:rPr sz="2150" dirty="0">
                <a:solidFill>
                  <a:srgbClr val="24292E"/>
                </a:solidFill>
                <a:latin typeface="Arial"/>
                <a:cs typeface="Arial"/>
              </a:rPr>
              <a:t>Strike:</a:t>
            </a:r>
            <a:r>
              <a:rPr sz="2150" spc="50" dirty="0">
                <a:solidFill>
                  <a:srgbClr val="24292E"/>
                </a:solidFill>
                <a:latin typeface="Arial"/>
                <a:cs typeface="Arial"/>
              </a:rPr>
              <a:t> </a:t>
            </a:r>
            <a:r>
              <a:rPr sz="2150" dirty="0">
                <a:solidFill>
                  <a:srgbClr val="24292E"/>
                </a:solidFill>
                <a:latin typeface="Arial"/>
                <a:cs typeface="Arial"/>
              </a:rPr>
              <a:t>Global</a:t>
            </a:r>
            <a:r>
              <a:rPr sz="2150" spc="55" dirty="0">
                <a:solidFill>
                  <a:srgbClr val="24292E"/>
                </a:solidFill>
                <a:latin typeface="Arial"/>
                <a:cs typeface="Arial"/>
              </a:rPr>
              <a:t> </a:t>
            </a:r>
            <a:r>
              <a:rPr sz="2150" dirty="0">
                <a:solidFill>
                  <a:srgbClr val="24292E"/>
                </a:solidFill>
                <a:latin typeface="Arial"/>
                <a:cs typeface="Arial"/>
              </a:rPr>
              <a:t>Offensive</a:t>
            </a:r>
            <a:r>
              <a:rPr sz="2150" spc="55" dirty="0">
                <a:solidFill>
                  <a:srgbClr val="24292E"/>
                </a:solidFill>
                <a:latin typeface="Arial"/>
                <a:cs typeface="Arial"/>
              </a:rPr>
              <a:t> </a:t>
            </a:r>
            <a:r>
              <a:rPr sz="2150" dirty="0">
                <a:solidFill>
                  <a:srgbClr val="24292E"/>
                </a:solidFill>
                <a:latin typeface="Arial"/>
                <a:cs typeface="Arial"/>
              </a:rPr>
              <a:t>(see</a:t>
            </a:r>
            <a:r>
              <a:rPr sz="2150" spc="55" dirty="0">
                <a:solidFill>
                  <a:srgbClr val="24292E"/>
                </a:solidFill>
                <a:latin typeface="Arial"/>
                <a:cs typeface="Arial"/>
              </a:rPr>
              <a:t> </a:t>
            </a:r>
            <a:r>
              <a:rPr sz="2150" dirty="0">
                <a:solidFill>
                  <a:srgbClr val="0366D5"/>
                </a:solidFill>
                <a:latin typeface="Arial"/>
                <a:cs typeface="Arial"/>
                <a:hlinkClick r:id="rId2"/>
              </a:rPr>
              <a:t>(Holden</a:t>
            </a:r>
            <a:r>
              <a:rPr sz="2150" spc="55" dirty="0">
                <a:solidFill>
                  <a:srgbClr val="0366D5"/>
                </a:solidFill>
                <a:latin typeface="Arial"/>
                <a:cs typeface="Arial"/>
                <a:hlinkClick r:id="rId2"/>
              </a:rPr>
              <a:t> </a:t>
            </a:r>
            <a:r>
              <a:rPr sz="2150" i="1" dirty="0">
                <a:solidFill>
                  <a:srgbClr val="0366D5"/>
                </a:solidFill>
                <a:latin typeface="Arial"/>
                <a:cs typeface="Arial"/>
                <a:hlinkClick r:id="rId2"/>
              </a:rPr>
              <a:t>et</a:t>
            </a:r>
            <a:r>
              <a:rPr sz="2150" i="1" spc="55" dirty="0">
                <a:solidFill>
                  <a:srgbClr val="0366D5"/>
                </a:solidFill>
                <a:latin typeface="Arial"/>
                <a:cs typeface="Arial"/>
                <a:hlinkClick r:id="rId2"/>
              </a:rPr>
              <a:t> </a:t>
            </a:r>
            <a:r>
              <a:rPr sz="2150" i="1" dirty="0">
                <a:solidFill>
                  <a:srgbClr val="0366D5"/>
                </a:solidFill>
                <a:latin typeface="Arial"/>
                <a:cs typeface="Arial"/>
                <a:hlinkClick r:id="rId2"/>
              </a:rPr>
              <a:t>al</a:t>
            </a:r>
            <a:r>
              <a:rPr sz="2150" dirty="0">
                <a:solidFill>
                  <a:srgbClr val="0366D5"/>
                </a:solidFill>
                <a:latin typeface="Arial"/>
                <a:cs typeface="Arial"/>
                <a:hlinkClick r:id="rId2"/>
              </a:rPr>
              <a:t>,</a:t>
            </a:r>
            <a:r>
              <a:rPr sz="2150" spc="55" dirty="0">
                <a:solidFill>
                  <a:srgbClr val="0366D5"/>
                </a:solidFill>
                <a:latin typeface="Arial"/>
                <a:cs typeface="Arial"/>
                <a:hlinkClick r:id="rId2"/>
              </a:rPr>
              <a:t> </a:t>
            </a:r>
            <a:r>
              <a:rPr sz="2150" spc="-10" dirty="0">
                <a:solidFill>
                  <a:srgbClr val="0366D5"/>
                </a:solidFill>
                <a:latin typeface="Arial"/>
                <a:cs typeface="Arial"/>
                <a:hlinkClick r:id="rId2"/>
              </a:rPr>
              <a:t>2017)</a:t>
            </a:r>
            <a:r>
              <a:rPr sz="2150" spc="-10" dirty="0">
                <a:solidFill>
                  <a:srgbClr val="24292E"/>
                </a:solidFill>
                <a:latin typeface="Arial"/>
                <a:cs typeface="Arial"/>
              </a:rPr>
              <a:t>)</a:t>
            </a:r>
            <a:endParaRPr lang="en-GB" sz="2150" spc="-10" dirty="0">
              <a:solidFill>
                <a:srgbClr val="24292E"/>
              </a:solidFill>
              <a:latin typeface="Arial"/>
              <a:cs typeface="Arial"/>
            </a:endParaRPr>
          </a:p>
          <a:p>
            <a:pPr marL="1574165" marR="5080" lvl="1" indent="-552450">
              <a:lnSpc>
                <a:spcPct val="125000"/>
              </a:lnSpc>
              <a:buFont typeface="Arial" panose="020B0604020202020204" pitchFamily="34" charset="0"/>
              <a:buChar char="•"/>
            </a:pPr>
            <a:r>
              <a:rPr sz="2150" dirty="0">
                <a:solidFill>
                  <a:srgbClr val="24292E"/>
                </a:solidFill>
                <a:latin typeface="Arial"/>
                <a:cs typeface="Arial"/>
              </a:rPr>
              <a:t>Skins</a:t>
            </a:r>
            <a:r>
              <a:rPr sz="2150" spc="60" dirty="0">
                <a:solidFill>
                  <a:srgbClr val="24292E"/>
                </a:solidFill>
                <a:latin typeface="Arial"/>
                <a:cs typeface="Arial"/>
              </a:rPr>
              <a:t> </a:t>
            </a:r>
            <a:r>
              <a:rPr sz="2150" dirty="0">
                <a:solidFill>
                  <a:srgbClr val="24292E"/>
                </a:solidFill>
                <a:latin typeface="Arial"/>
                <a:cs typeface="Arial"/>
              </a:rPr>
              <a:t>from</a:t>
            </a:r>
            <a:r>
              <a:rPr sz="2150" spc="70" dirty="0">
                <a:solidFill>
                  <a:srgbClr val="24292E"/>
                </a:solidFill>
                <a:latin typeface="Arial"/>
                <a:cs typeface="Arial"/>
              </a:rPr>
              <a:t> </a:t>
            </a:r>
            <a:r>
              <a:rPr sz="2150" dirty="0">
                <a:solidFill>
                  <a:srgbClr val="24292E"/>
                </a:solidFill>
                <a:latin typeface="Arial"/>
                <a:cs typeface="Arial"/>
              </a:rPr>
              <a:t>pickups</a:t>
            </a:r>
            <a:r>
              <a:rPr sz="2150" spc="75" dirty="0">
                <a:solidFill>
                  <a:srgbClr val="24292E"/>
                </a:solidFill>
                <a:latin typeface="Arial"/>
                <a:cs typeface="Arial"/>
              </a:rPr>
              <a:t> </a:t>
            </a:r>
            <a:r>
              <a:rPr sz="2150" dirty="0">
                <a:solidFill>
                  <a:srgbClr val="24292E"/>
                </a:solidFill>
                <a:latin typeface="Arial"/>
                <a:cs typeface="Arial"/>
              </a:rPr>
              <a:t>(purchase</a:t>
            </a:r>
            <a:r>
              <a:rPr sz="2150" spc="70" dirty="0">
                <a:solidFill>
                  <a:srgbClr val="24292E"/>
                </a:solidFill>
                <a:latin typeface="Arial"/>
                <a:cs typeface="Arial"/>
              </a:rPr>
              <a:t> </a:t>
            </a:r>
            <a:r>
              <a:rPr sz="2150" spc="-10" dirty="0">
                <a:solidFill>
                  <a:srgbClr val="24292E"/>
                </a:solidFill>
                <a:latin typeface="Arial"/>
                <a:cs typeface="Arial"/>
              </a:rPr>
              <a:t>keys).</a:t>
            </a:r>
            <a:endParaRPr sz="2150" dirty="0">
              <a:latin typeface="Arial"/>
              <a:cs typeface="Arial"/>
            </a:endParaRPr>
          </a:p>
          <a:p>
            <a:pPr marL="1459865" indent="-342900">
              <a:lnSpc>
                <a:spcPct val="100000"/>
              </a:lnSpc>
              <a:spcBef>
                <a:spcPts val="1170"/>
              </a:spcBef>
              <a:buFont typeface="Arial" panose="020B0604020202020204" pitchFamily="34" charset="0"/>
              <a:buChar char="•"/>
            </a:pPr>
            <a:r>
              <a:rPr sz="2150" dirty="0">
                <a:solidFill>
                  <a:srgbClr val="24292E"/>
                </a:solidFill>
                <a:latin typeface="Arial"/>
                <a:cs typeface="Arial"/>
              </a:rPr>
              <a:t>Gamble</a:t>
            </a:r>
            <a:r>
              <a:rPr sz="2150" spc="70" dirty="0">
                <a:solidFill>
                  <a:srgbClr val="24292E"/>
                </a:solidFill>
                <a:latin typeface="Arial"/>
                <a:cs typeface="Arial"/>
              </a:rPr>
              <a:t> </a:t>
            </a:r>
            <a:r>
              <a:rPr sz="2150" dirty="0">
                <a:solidFill>
                  <a:srgbClr val="24292E"/>
                </a:solidFill>
                <a:latin typeface="Arial"/>
                <a:cs typeface="Arial"/>
              </a:rPr>
              <a:t>on</a:t>
            </a:r>
            <a:r>
              <a:rPr sz="2150" spc="65" dirty="0">
                <a:solidFill>
                  <a:srgbClr val="24292E"/>
                </a:solidFill>
                <a:latin typeface="Arial"/>
                <a:cs typeface="Arial"/>
              </a:rPr>
              <a:t> </a:t>
            </a:r>
            <a:r>
              <a:rPr sz="2150" dirty="0">
                <a:solidFill>
                  <a:srgbClr val="24292E"/>
                </a:solidFill>
                <a:latin typeface="Arial"/>
                <a:cs typeface="Arial"/>
              </a:rPr>
              <a:t>outcome</a:t>
            </a:r>
            <a:r>
              <a:rPr sz="2150" spc="70" dirty="0">
                <a:solidFill>
                  <a:srgbClr val="24292E"/>
                </a:solidFill>
                <a:latin typeface="Arial"/>
                <a:cs typeface="Arial"/>
              </a:rPr>
              <a:t> </a:t>
            </a:r>
            <a:r>
              <a:rPr sz="2150" dirty="0">
                <a:solidFill>
                  <a:srgbClr val="24292E"/>
                </a:solidFill>
                <a:latin typeface="Arial"/>
                <a:cs typeface="Arial"/>
              </a:rPr>
              <a:t>of</a:t>
            </a:r>
            <a:r>
              <a:rPr sz="2150" spc="65" dirty="0">
                <a:solidFill>
                  <a:srgbClr val="24292E"/>
                </a:solidFill>
                <a:latin typeface="Arial"/>
                <a:cs typeface="Arial"/>
              </a:rPr>
              <a:t> </a:t>
            </a:r>
            <a:r>
              <a:rPr sz="2150" dirty="0">
                <a:solidFill>
                  <a:srgbClr val="24292E"/>
                </a:solidFill>
                <a:latin typeface="Arial"/>
                <a:cs typeface="Arial"/>
              </a:rPr>
              <a:t>professional</a:t>
            </a:r>
            <a:r>
              <a:rPr sz="2150" spc="70"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1459865" marR="843915" indent="-342900">
              <a:lnSpc>
                <a:spcPct val="145300"/>
              </a:lnSpc>
              <a:buFont typeface="Arial" panose="020B0604020202020204" pitchFamily="34" charset="0"/>
              <a:buChar char="•"/>
            </a:pPr>
            <a:r>
              <a:rPr sz="2150" dirty="0">
                <a:solidFill>
                  <a:srgbClr val="24292E"/>
                </a:solidFill>
                <a:latin typeface="Arial"/>
                <a:cs typeface="Arial"/>
              </a:rPr>
              <a:t>OPSkins</a:t>
            </a:r>
            <a:r>
              <a:rPr sz="2150" spc="55" dirty="0">
                <a:solidFill>
                  <a:srgbClr val="24292E"/>
                </a:solidFill>
                <a:latin typeface="Arial"/>
                <a:cs typeface="Arial"/>
              </a:rPr>
              <a:t> </a:t>
            </a:r>
            <a:r>
              <a:rPr sz="2150" dirty="0">
                <a:solidFill>
                  <a:srgbClr val="24292E"/>
                </a:solidFill>
                <a:latin typeface="Arial"/>
                <a:cs typeface="Arial"/>
              </a:rPr>
              <a:t>-</a:t>
            </a:r>
            <a:r>
              <a:rPr sz="2150" spc="65" dirty="0">
                <a:solidFill>
                  <a:srgbClr val="24292E"/>
                </a:solidFill>
                <a:latin typeface="Arial"/>
                <a:cs typeface="Arial"/>
              </a:rPr>
              <a:t> </a:t>
            </a:r>
            <a:r>
              <a:rPr sz="2150" dirty="0">
                <a:solidFill>
                  <a:srgbClr val="24292E"/>
                </a:solidFill>
                <a:latin typeface="Arial"/>
                <a:cs typeface="Arial"/>
              </a:rPr>
              <a:t>handles</a:t>
            </a:r>
            <a:r>
              <a:rPr sz="2150" spc="65" dirty="0">
                <a:solidFill>
                  <a:srgbClr val="24292E"/>
                </a:solidFill>
                <a:latin typeface="Arial"/>
                <a:cs typeface="Arial"/>
              </a:rPr>
              <a:t> </a:t>
            </a:r>
            <a:r>
              <a:rPr sz="2150" dirty="0">
                <a:solidFill>
                  <a:srgbClr val="24292E"/>
                </a:solidFill>
                <a:latin typeface="Arial"/>
                <a:cs typeface="Arial"/>
              </a:rPr>
              <a:t>financial</a:t>
            </a:r>
            <a:r>
              <a:rPr sz="2150" spc="65" dirty="0">
                <a:solidFill>
                  <a:srgbClr val="24292E"/>
                </a:solidFill>
                <a:latin typeface="Arial"/>
                <a:cs typeface="Arial"/>
              </a:rPr>
              <a:t> </a:t>
            </a:r>
            <a:r>
              <a:rPr sz="2150" dirty="0">
                <a:solidFill>
                  <a:srgbClr val="24292E"/>
                </a:solidFill>
                <a:latin typeface="Arial"/>
                <a:cs typeface="Arial"/>
              </a:rPr>
              <a:t>transactions</a:t>
            </a:r>
            <a:r>
              <a:rPr sz="2150" spc="65" dirty="0">
                <a:solidFill>
                  <a:srgbClr val="24292E"/>
                </a:solidFill>
                <a:latin typeface="Arial"/>
                <a:cs typeface="Arial"/>
              </a:rPr>
              <a:t> </a:t>
            </a:r>
            <a:r>
              <a:rPr sz="2150" dirty="0">
                <a:solidFill>
                  <a:srgbClr val="24292E"/>
                </a:solidFill>
                <a:latin typeface="Arial"/>
                <a:cs typeface="Arial"/>
              </a:rPr>
              <a:t>related</a:t>
            </a:r>
            <a:r>
              <a:rPr sz="2150" spc="65" dirty="0">
                <a:solidFill>
                  <a:srgbClr val="24292E"/>
                </a:solidFill>
                <a:latin typeface="Arial"/>
                <a:cs typeface="Arial"/>
              </a:rPr>
              <a:t> </a:t>
            </a:r>
            <a:r>
              <a:rPr sz="2150" dirty="0">
                <a:solidFill>
                  <a:srgbClr val="24292E"/>
                </a:solidFill>
                <a:latin typeface="Arial"/>
                <a:cs typeface="Arial"/>
              </a:rPr>
              <a:t>to</a:t>
            </a:r>
            <a:r>
              <a:rPr sz="2150" spc="70" dirty="0">
                <a:solidFill>
                  <a:srgbClr val="24292E"/>
                </a:solidFill>
                <a:latin typeface="Arial"/>
                <a:cs typeface="Arial"/>
              </a:rPr>
              <a:t> </a:t>
            </a:r>
            <a:r>
              <a:rPr sz="2150" dirty="0">
                <a:solidFill>
                  <a:srgbClr val="24292E"/>
                </a:solidFill>
                <a:latin typeface="Arial"/>
                <a:cs typeface="Arial"/>
              </a:rPr>
              <a:t>skin</a:t>
            </a:r>
            <a:r>
              <a:rPr sz="2150" spc="65" dirty="0">
                <a:solidFill>
                  <a:srgbClr val="24292E"/>
                </a:solidFill>
                <a:latin typeface="Arial"/>
                <a:cs typeface="Arial"/>
              </a:rPr>
              <a:t> </a:t>
            </a:r>
            <a:r>
              <a:rPr sz="2150" spc="-10" dirty="0">
                <a:solidFill>
                  <a:srgbClr val="24292E"/>
                </a:solidFill>
                <a:latin typeface="Arial"/>
                <a:cs typeface="Arial"/>
              </a:rPr>
              <a:t>transfer.</a:t>
            </a:r>
            <a:endParaRPr lang="en-GB" sz="2150" spc="-10" dirty="0">
              <a:solidFill>
                <a:srgbClr val="24292E"/>
              </a:solidFill>
              <a:latin typeface="Arial"/>
              <a:cs typeface="Arial"/>
            </a:endParaRPr>
          </a:p>
          <a:p>
            <a:pPr marL="1459865" marR="843915" indent="-342900">
              <a:lnSpc>
                <a:spcPct val="145300"/>
              </a:lnSpc>
              <a:buFont typeface="Arial" panose="020B0604020202020204" pitchFamily="34" charset="0"/>
              <a:buChar char="•"/>
            </a:pPr>
            <a:r>
              <a:rPr sz="2150" dirty="0">
                <a:solidFill>
                  <a:srgbClr val="24292E"/>
                </a:solidFill>
                <a:latin typeface="Arial"/>
                <a:cs typeface="Arial"/>
              </a:rPr>
              <a:t>Valve</a:t>
            </a:r>
            <a:r>
              <a:rPr sz="2150" spc="15" dirty="0">
                <a:solidFill>
                  <a:srgbClr val="24292E"/>
                </a:solidFill>
                <a:latin typeface="Arial"/>
                <a:cs typeface="Arial"/>
              </a:rPr>
              <a:t> </a:t>
            </a:r>
            <a:r>
              <a:rPr sz="2150" dirty="0">
                <a:solidFill>
                  <a:srgbClr val="24292E"/>
                </a:solidFill>
                <a:latin typeface="Arial"/>
                <a:cs typeface="Arial"/>
              </a:rPr>
              <a:t>-</a:t>
            </a:r>
            <a:r>
              <a:rPr sz="2150" spc="25" dirty="0">
                <a:solidFill>
                  <a:srgbClr val="24292E"/>
                </a:solidFill>
                <a:latin typeface="Arial"/>
                <a:cs typeface="Arial"/>
              </a:rPr>
              <a:t> </a:t>
            </a:r>
            <a:r>
              <a:rPr sz="2150" dirty="0">
                <a:solidFill>
                  <a:srgbClr val="24292E"/>
                </a:solidFill>
                <a:latin typeface="Arial"/>
                <a:cs typeface="Arial"/>
              </a:rPr>
              <a:t>sued</a:t>
            </a:r>
            <a:r>
              <a:rPr sz="2150" spc="25" dirty="0">
                <a:solidFill>
                  <a:srgbClr val="24292E"/>
                </a:solidFill>
                <a:latin typeface="Arial"/>
                <a:cs typeface="Arial"/>
              </a:rPr>
              <a:t> </a:t>
            </a:r>
            <a:r>
              <a:rPr sz="2150" dirty="0">
                <a:solidFill>
                  <a:srgbClr val="24292E"/>
                </a:solidFill>
                <a:latin typeface="Arial"/>
                <a:cs typeface="Arial"/>
              </a:rPr>
              <a:t>for</a:t>
            </a:r>
            <a:r>
              <a:rPr sz="2150" spc="25" dirty="0">
                <a:solidFill>
                  <a:srgbClr val="24292E"/>
                </a:solidFill>
                <a:latin typeface="Arial"/>
                <a:cs typeface="Arial"/>
              </a:rPr>
              <a:t> </a:t>
            </a:r>
            <a:r>
              <a:rPr sz="2150" dirty="0">
                <a:solidFill>
                  <a:srgbClr val="24292E"/>
                </a:solidFill>
                <a:latin typeface="Arial"/>
                <a:cs typeface="Arial"/>
              </a:rPr>
              <a:t>facilitating</a:t>
            </a:r>
            <a:r>
              <a:rPr sz="2150" spc="25" dirty="0">
                <a:solidFill>
                  <a:srgbClr val="24292E"/>
                </a:solidFill>
                <a:latin typeface="Arial"/>
                <a:cs typeface="Arial"/>
              </a:rPr>
              <a:t> </a:t>
            </a:r>
            <a:r>
              <a:rPr sz="2150" dirty="0">
                <a:solidFill>
                  <a:srgbClr val="24292E"/>
                </a:solidFill>
                <a:latin typeface="Arial"/>
                <a:cs typeface="Arial"/>
              </a:rPr>
              <a:t>illegal</a:t>
            </a:r>
            <a:r>
              <a:rPr sz="2150" spc="25" dirty="0">
                <a:solidFill>
                  <a:srgbClr val="24292E"/>
                </a:solidFill>
                <a:latin typeface="Arial"/>
                <a:cs typeface="Arial"/>
              </a:rPr>
              <a:t> </a:t>
            </a:r>
            <a:r>
              <a:rPr sz="2150" spc="-10" dirty="0">
                <a:solidFill>
                  <a:srgbClr val="24292E"/>
                </a:solidFill>
                <a:latin typeface="Arial"/>
                <a:cs typeface="Arial"/>
              </a:rPr>
              <a:t>gambling</a:t>
            </a:r>
            <a:endParaRPr sz="2150" dirty="0">
              <a:latin typeface="Arial"/>
              <a:cs typeface="Arial"/>
            </a:endParaRPr>
          </a:p>
        </p:txBody>
      </p:sp>
    </p:spTree>
    <p:extLst>
      <p:ext uri="{BB962C8B-B14F-4D97-AF65-F5344CB8AC3E}">
        <p14:creationId xmlns:p14="http://schemas.microsoft.com/office/powerpoint/2010/main" val="1937324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2C1CCBB-B18E-8DFD-0B08-64BF4E5C1560}"/>
              </a:ext>
            </a:extLst>
          </p:cNvPr>
          <p:cNvSpPr txBox="1">
            <a:spLocks/>
          </p:cNvSpPr>
          <p:nvPr/>
        </p:nvSpPr>
        <p:spPr>
          <a:xfrm>
            <a:off x="735011" y="964588"/>
            <a:ext cx="8492115"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dirty="0"/>
              <a:t>Video</a:t>
            </a:r>
            <a:r>
              <a:rPr lang="en-GB" spc="-35" dirty="0"/>
              <a:t> </a:t>
            </a:r>
            <a:r>
              <a:rPr lang="en-GB" dirty="0"/>
              <a:t>Games</a:t>
            </a:r>
            <a:r>
              <a:rPr lang="en-GB" spc="-25" dirty="0"/>
              <a:t> </a:t>
            </a:r>
            <a:r>
              <a:rPr lang="en-GB" dirty="0"/>
              <a:t>vs</a:t>
            </a:r>
            <a:r>
              <a:rPr lang="en-GB" spc="-25" dirty="0"/>
              <a:t> ‘</a:t>
            </a:r>
            <a:r>
              <a:rPr lang="en-GB" dirty="0"/>
              <a:t>Real’</a:t>
            </a:r>
            <a:r>
              <a:rPr lang="en-GB" spc="-25" dirty="0"/>
              <a:t> </a:t>
            </a:r>
            <a:r>
              <a:rPr lang="en-GB" spc="-10" dirty="0"/>
              <a:t>Games</a:t>
            </a:r>
          </a:p>
        </p:txBody>
      </p:sp>
      <p:sp>
        <p:nvSpPr>
          <p:cNvPr id="3" name="object 11">
            <a:extLst>
              <a:ext uri="{FF2B5EF4-FFF2-40B4-BE49-F238E27FC236}">
                <a16:creationId xmlns:a16="http://schemas.microsoft.com/office/drawing/2014/main" id="{563A1CC3-37B4-99B6-EB1E-176CFA2E431B}"/>
              </a:ext>
            </a:extLst>
          </p:cNvPr>
          <p:cNvSpPr txBox="1"/>
          <p:nvPr/>
        </p:nvSpPr>
        <p:spPr>
          <a:xfrm>
            <a:off x="1287462" y="1757068"/>
            <a:ext cx="9667240" cy="4888518"/>
          </a:xfrm>
          <a:prstGeom prst="rect">
            <a:avLst/>
          </a:prstGeom>
        </p:spPr>
        <p:txBody>
          <a:bodyPr vert="horz" wrap="square" lIns="0" tIns="93980" rIns="0" bIns="0" rtlCol="0">
            <a:spAutoFit/>
          </a:bodyPr>
          <a:lstStyle/>
          <a:p>
            <a:pPr marL="355600" indent="-342900">
              <a:lnSpc>
                <a:spcPct val="100000"/>
              </a:lnSpc>
              <a:spcBef>
                <a:spcPts val="740"/>
              </a:spcBef>
              <a:buFont typeface="Arial" panose="020B0604020202020204" pitchFamily="34" charset="0"/>
              <a:buChar char="•"/>
            </a:pPr>
            <a:r>
              <a:rPr sz="2150" dirty="0">
                <a:solidFill>
                  <a:srgbClr val="24292E"/>
                </a:solidFill>
                <a:latin typeface="Arial"/>
                <a:cs typeface="Arial"/>
              </a:rPr>
              <a:t>Some</a:t>
            </a:r>
            <a:r>
              <a:rPr sz="2150" spc="40" dirty="0">
                <a:solidFill>
                  <a:srgbClr val="24292E"/>
                </a:solidFill>
                <a:latin typeface="Arial"/>
                <a:cs typeface="Arial"/>
              </a:rPr>
              <a:t> </a:t>
            </a:r>
            <a:r>
              <a:rPr sz="2150" dirty="0">
                <a:solidFill>
                  <a:srgbClr val="24292E"/>
                </a:solidFill>
                <a:latin typeface="Arial"/>
                <a:cs typeface="Arial"/>
              </a:rPr>
              <a:t>of</a:t>
            </a:r>
            <a:r>
              <a:rPr sz="2150" spc="45" dirty="0">
                <a:solidFill>
                  <a:srgbClr val="24292E"/>
                </a:solidFill>
                <a:latin typeface="Arial"/>
                <a:cs typeface="Arial"/>
              </a:rPr>
              <a:t> </a:t>
            </a:r>
            <a:r>
              <a:rPr sz="2150" dirty="0">
                <a:solidFill>
                  <a:srgbClr val="24292E"/>
                </a:solidFill>
                <a:latin typeface="Arial"/>
                <a:cs typeface="Arial"/>
              </a:rPr>
              <a:t>the</a:t>
            </a:r>
            <a:r>
              <a:rPr sz="2150" spc="50" dirty="0">
                <a:solidFill>
                  <a:srgbClr val="24292E"/>
                </a:solidFill>
                <a:latin typeface="Arial"/>
                <a:cs typeface="Arial"/>
              </a:rPr>
              <a:t> </a:t>
            </a:r>
            <a:r>
              <a:rPr sz="2150" dirty="0">
                <a:solidFill>
                  <a:srgbClr val="24292E"/>
                </a:solidFill>
                <a:latin typeface="Arial"/>
                <a:cs typeface="Arial"/>
              </a:rPr>
              <a:t>issues</a:t>
            </a:r>
            <a:r>
              <a:rPr sz="2150" spc="50" dirty="0">
                <a:solidFill>
                  <a:srgbClr val="24292E"/>
                </a:solidFill>
                <a:latin typeface="Arial"/>
                <a:cs typeface="Arial"/>
              </a:rPr>
              <a:t> </a:t>
            </a:r>
            <a:r>
              <a:rPr sz="2150" dirty="0">
                <a:solidFill>
                  <a:srgbClr val="24292E"/>
                </a:solidFill>
                <a:latin typeface="Arial"/>
                <a:cs typeface="Arial"/>
              </a:rPr>
              <a:t>above</a:t>
            </a:r>
            <a:r>
              <a:rPr sz="2150" spc="50" dirty="0">
                <a:solidFill>
                  <a:srgbClr val="24292E"/>
                </a:solidFill>
                <a:latin typeface="Arial"/>
                <a:cs typeface="Arial"/>
              </a:rPr>
              <a:t> </a:t>
            </a:r>
            <a:r>
              <a:rPr sz="2150" dirty="0">
                <a:solidFill>
                  <a:srgbClr val="24292E"/>
                </a:solidFill>
                <a:latin typeface="Arial"/>
                <a:cs typeface="Arial"/>
              </a:rPr>
              <a:t>clearly</a:t>
            </a:r>
            <a:r>
              <a:rPr sz="2150" spc="45" dirty="0">
                <a:solidFill>
                  <a:srgbClr val="24292E"/>
                </a:solidFill>
                <a:latin typeface="Arial"/>
                <a:cs typeface="Arial"/>
              </a:rPr>
              <a:t> </a:t>
            </a:r>
            <a:r>
              <a:rPr sz="2150" dirty="0">
                <a:solidFill>
                  <a:srgbClr val="24292E"/>
                </a:solidFill>
                <a:latin typeface="Arial"/>
                <a:cs typeface="Arial"/>
              </a:rPr>
              <a:t>relate</a:t>
            </a:r>
            <a:r>
              <a:rPr sz="2150" spc="50" dirty="0">
                <a:solidFill>
                  <a:srgbClr val="24292E"/>
                </a:solidFill>
                <a:latin typeface="Arial"/>
                <a:cs typeface="Arial"/>
              </a:rPr>
              <a:t> </a:t>
            </a:r>
            <a:r>
              <a:rPr sz="2150" dirty="0">
                <a:solidFill>
                  <a:srgbClr val="24292E"/>
                </a:solidFill>
                <a:latin typeface="Arial"/>
                <a:cs typeface="Arial"/>
              </a:rPr>
              <a:t>to</a:t>
            </a:r>
            <a:r>
              <a:rPr sz="2150" spc="50" dirty="0">
                <a:solidFill>
                  <a:srgbClr val="24292E"/>
                </a:solidFill>
                <a:latin typeface="Arial"/>
                <a:cs typeface="Arial"/>
              </a:rPr>
              <a:t> </a:t>
            </a:r>
            <a:r>
              <a:rPr lang="en-GB" sz="2150" spc="50" dirty="0">
                <a:solidFill>
                  <a:srgbClr val="24292E"/>
                </a:solidFill>
                <a:latin typeface="Arial"/>
                <a:cs typeface="Arial"/>
              </a:rPr>
              <a:t>'</a:t>
            </a:r>
            <a:r>
              <a:rPr sz="2150" dirty="0">
                <a:solidFill>
                  <a:srgbClr val="24292E"/>
                </a:solidFill>
                <a:latin typeface="Arial"/>
                <a:cs typeface="Arial"/>
              </a:rPr>
              <a:t>real</a:t>
            </a:r>
            <a:r>
              <a:rPr lang="en-GB" sz="2150" dirty="0">
                <a:solidFill>
                  <a:srgbClr val="24292E"/>
                </a:solidFill>
                <a:latin typeface="Arial"/>
                <a:cs typeface="Arial"/>
              </a:rPr>
              <a:t>'</a:t>
            </a:r>
            <a:r>
              <a:rPr sz="2150" spc="50" dirty="0">
                <a:solidFill>
                  <a:srgbClr val="24292E"/>
                </a:solidFill>
                <a:latin typeface="Arial"/>
                <a:cs typeface="Arial"/>
              </a:rPr>
              <a:t> </a:t>
            </a:r>
            <a:r>
              <a:rPr sz="2150" spc="-10" dirty="0">
                <a:solidFill>
                  <a:srgbClr val="24292E"/>
                </a:solidFill>
                <a:latin typeface="Arial"/>
                <a:cs typeface="Arial"/>
              </a:rPr>
              <a:t>games</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e.g.</a:t>
            </a:r>
            <a:r>
              <a:rPr lang="en-GB" sz="2150" dirty="0">
                <a:solidFill>
                  <a:srgbClr val="24292E"/>
                </a:solidFill>
                <a:latin typeface="Arial"/>
                <a:cs typeface="Arial"/>
              </a:rPr>
              <a:t>,</a:t>
            </a:r>
            <a:r>
              <a:rPr sz="2150" spc="60" dirty="0">
                <a:solidFill>
                  <a:srgbClr val="24292E"/>
                </a:solidFill>
                <a:latin typeface="Arial"/>
                <a:cs typeface="Arial"/>
              </a:rPr>
              <a:t> </a:t>
            </a:r>
            <a:r>
              <a:rPr sz="2150" dirty="0">
                <a:solidFill>
                  <a:srgbClr val="24292E"/>
                </a:solidFill>
                <a:latin typeface="Arial"/>
                <a:cs typeface="Arial"/>
              </a:rPr>
              <a:t>Traditional</a:t>
            </a:r>
            <a:r>
              <a:rPr sz="2150" spc="55" dirty="0">
                <a:solidFill>
                  <a:srgbClr val="24292E"/>
                </a:solidFill>
                <a:latin typeface="Arial"/>
                <a:cs typeface="Arial"/>
              </a:rPr>
              <a:t> </a:t>
            </a:r>
            <a:r>
              <a:rPr sz="2150" dirty="0">
                <a:solidFill>
                  <a:srgbClr val="24292E"/>
                </a:solidFill>
                <a:latin typeface="Arial"/>
                <a:cs typeface="Arial"/>
              </a:rPr>
              <a:t>sports,</a:t>
            </a:r>
            <a:r>
              <a:rPr sz="2150" spc="60" dirty="0">
                <a:solidFill>
                  <a:srgbClr val="24292E"/>
                </a:solidFill>
                <a:latin typeface="Arial"/>
                <a:cs typeface="Arial"/>
              </a:rPr>
              <a:t> </a:t>
            </a:r>
            <a:r>
              <a:rPr sz="2150" dirty="0">
                <a:solidFill>
                  <a:srgbClr val="24292E"/>
                </a:solidFill>
                <a:latin typeface="Arial"/>
                <a:cs typeface="Arial"/>
              </a:rPr>
              <a:t>children's</a:t>
            </a:r>
            <a:r>
              <a:rPr sz="2150" spc="60" dirty="0">
                <a:solidFill>
                  <a:srgbClr val="24292E"/>
                </a:solidFill>
                <a:latin typeface="Arial"/>
                <a:cs typeface="Arial"/>
              </a:rPr>
              <a:t> </a:t>
            </a:r>
            <a:r>
              <a:rPr sz="2150" dirty="0">
                <a:solidFill>
                  <a:srgbClr val="24292E"/>
                </a:solidFill>
                <a:latin typeface="Arial"/>
                <a:cs typeface="Arial"/>
              </a:rPr>
              <a:t>games,</a:t>
            </a:r>
            <a:r>
              <a:rPr sz="2150" spc="55" dirty="0">
                <a:solidFill>
                  <a:srgbClr val="24292E"/>
                </a:solidFill>
                <a:latin typeface="Arial"/>
                <a:cs typeface="Arial"/>
              </a:rPr>
              <a:t> </a:t>
            </a:r>
            <a:r>
              <a:rPr sz="2150" dirty="0">
                <a:solidFill>
                  <a:srgbClr val="24292E"/>
                </a:solidFill>
                <a:latin typeface="Arial"/>
                <a:cs typeface="Arial"/>
              </a:rPr>
              <a:t>card</a:t>
            </a:r>
            <a:r>
              <a:rPr sz="2150" spc="60" dirty="0">
                <a:solidFill>
                  <a:srgbClr val="24292E"/>
                </a:solidFill>
                <a:latin typeface="Arial"/>
                <a:cs typeface="Arial"/>
              </a:rPr>
              <a:t> </a:t>
            </a:r>
            <a:r>
              <a:rPr sz="2150" dirty="0">
                <a:solidFill>
                  <a:srgbClr val="24292E"/>
                </a:solidFill>
                <a:latin typeface="Arial"/>
                <a:cs typeface="Arial"/>
              </a:rPr>
              <a:t>game</a:t>
            </a:r>
            <a:r>
              <a:rPr sz="2150" spc="55" dirty="0">
                <a:solidFill>
                  <a:srgbClr val="24292E"/>
                </a:solidFill>
                <a:latin typeface="Arial"/>
                <a:cs typeface="Arial"/>
              </a:rPr>
              <a:t> </a:t>
            </a:r>
            <a:r>
              <a:rPr sz="2150" spc="-20" dirty="0">
                <a:solidFill>
                  <a:srgbClr val="24292E"/>
                </a:solidFill>
                <a:latin typeface="Arial"/>
                <a:cs typeface="Arial"/>
              </a:rPr>
              <a:t>etc.</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dirty="0">
                <a:solidFill>
                  <a:srgbClr val="24292E"/>
                </a:solidFill>
                <a:latin typeface="Arial"/>
                <a:cs typeface="Arial"/>
              </a:rPr>
              <a:t>However</a:t>
            </a:r>
            <a:r>
              <a:rPr lang="en-GB" sz="2150" dirty="0">
                <a:solidFill>
                  <a:srgbClr val="24292E"/>
                </a:solidFill>
                <a:latin typeface="Arial"/>
                <a:cs typeface="Arial"/>
              </a:rPr>
              <a:t>,</a:t>
            </a:r>
            <a:r>
              <a:rPr sz="2150" spc="75" dirty="0">
                <a:solidFill>
                  <a:srgbClr val="24292E"/>
                </a:solidFill>
                <a:latin typeface="Arial"/>
                <a:cs typeface="Arial"/>
              </a:rPr>
              <a:t> </a:t>
            </a:r>
            <a:r>
              <a:rPr sz="2150" dirty="0">
                <a:solidFill>
                  <a:srgbClr val="24292E"/>
                </a:solidFill>
                <a:latin typeface="Arial"/>
                <a:cs typeface="Arial"/>
              </a:rPr>
              <a:t>computer</a:t>
            </a:r>
            <a:r>
              <a:rPr sz="2150" spc="85" dirty="0">
                <a:solidFill>
                  <a:srgbClr val="24292E"/>
                </a:solidFill>
                <a:latin typeface="Arial"/>
                <a:cs typeface="Arial"/>
              </a:rPr>
              <a:t> </a:t>
            </a:r>
            <a:r>
              <a:rPr sz="2150" dirty="0">
                <a:solidFill>
                  <a:srgbClr val="24292E"/>
                </a:solidFill>
                <a:latin typeface="Arial"/>
                <a:cs typeface="Arial"/>
              </a:rPr>
              <a:t>games</a:t>
            </a:r>
            <a:r>
              <a:rPr sz="2150" spc="85" dirty="0">
                <a:solidFill>
                  <a:srgbClr val="24292E"/>
                </a:solidFill>
                <a:latin typeface="Arial"/>
                <a:cs typeface="Arial"/>
              </a:rPr>
              <a:t> </a:t>
            </a:r>
            <a:r>
              <a:rPr sz="2150" spc="-20" dirty="0">
                <a:solidFill>
                  <a:srgbClr val="24292E"/>
                </a:solidFill>
                <a:latin typeface="Arial"/>
                <a:cs typeface="Arial"/>
              </a:rPr>
              <a:t>are:</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Designed</a:t>
            </a:r>
            <a:r>
              <a:rPr sz="2150" spc="55" dirty="0">
                <a:solidFill>
                  <a:srgbClr val="24292E"/>
                </a:solidFill>
                <a:latin typeface="Arial"/>
                <a:cs typeface="Arial"/>
              </a:rPr>
              <a:t> </a:t>
            </a:r>
            <a:r>
              <a:rPr sz="2150" dirty="0">
                <a:solidFill>
                  <a:srgbClr val="24292E"/>
                </a:solidFill>
                <a:latin typeface="Arial"/>
                <a:cs typeface="Arial"/>
              </a:rPr>
              <a:t>experiences</a:t>
            </a:r>
            <a:r>
              <a:rPr sz="2150" spc="60" dirty="0">
                <a:solidFill>
                  <a:srgbClr val="24292E"/>
                </a:solidFill>
                <a:latin typeface="Arial"/>
                <a:cs typeface="Arial"/>
              </a:rPr>
              <a:t> </a:t>
            </a:r>
            <a:r>
              <a:rPr sz="2150" dirty="0">
                <a:solidFill>
                  <a:srgbClr val="24292E"/>
                </a:solidFill>
                <a:latin typeface="Arial"/>
                <a:cs typeface="Arial"/>
              </a:rPr>
              <a:t>in</a:t>
            </a:r>
            <a:r>
              <a:rPr sz="2150" spc="65" dirty="0">
                <a:solidFill>
                  <a:srgbClr val="24292E"/>
                </a:solidFill>
                <a:latin typeface="Arial"/>
                <a:cs typeface="Arial"/>
              </a:rPr>
              <a:t> </a:t>
            </a:r>
            <a:r>
              <a:rPr sz="2150" dirty="0">
                <a:solidFill>
                  <a:srgbClr val="24292E"/>
                </a:solidFill>
                <a:latin typeface="Arial"/>
                <a:cs typeface="Arial"/>
              </a:rPr>
              <a:t>a</a:t>
            </a:r>
            <a:r>
              <a:rPr sz="2150" spc="65" dirty="0">
                <a:solidFill>
                  <a:srgbClr val="24292E"/>
                </a:solidFill>
                <a:latin typeface="Arial"/>
                <a:cs typeface="Arial"/>
              </a:rPr>
              <a:t> </a:t>
            </a:r>
            <a:r>
              <a:rPr sz="2150" dirty="0">
                <a:solidFill>
                  <a:srgbClr val="24292E"/>
                </a:solidFill>
                <a:latin typeface="Arial"/>
                <a:cs typeface="Arial"/>
              </a:rPr>
              <a:t>virtual</a:t>
            </a:r>
            <a:r>
              <a:rPr sz="2150" spc="65" dirty="0">
                <a:solidFill>
                  <a:srgbClr val="24292E"/>
                </a:solidFill>
                <a:latin typeface="Arial"/>
                <a:cs typeface="Arial"/>
              </a:rPr>
              <a:t> </a:t>
            </a:r>
            <a:r>
              <a:rPr sz="2150" spc="-10" dirty="0">
                <a:solidFill>
                  <a:srgbClr val="24292E"/>
                </a:solidFill>
                <a:latin typeface="Arial"/>
                <a:cs typeface="Arial"/>
              </a:rPr>
              <a:t>environment</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dirty="0">
                <a:solidFill>
                  <a:srgbClr val="24292E"/>
                </a:solidFill>
                <a:latin typeface="Arial"/>
                <a:cs typeface="Arial"/>
              </a:rPr>
              <a:t>Have</a:t>
            </a:r>
            <a:r>
              <a:rPr sz="2150" spc="40" dirty="0">
                <a:solidFill>
                  <a:srgbClr val="24292E"/>
                </a:solidFill>
                <a:latin typeface="Arial"/>
                <a:cs typeface="Arial"/>
              </a:rPr>
              <a:t> </a:t>
            </a:r>
            <a:r>
              <a:rPr sz="2150" b="1" dirty="0">
                <a:solidFill>
                  <a:srgbClr val="24292E"/>
                </a:solidFill>
                <a:latin typeface="Arial"/>
                <a:cs typeface="Arial"/>
              </a:rPr>
              <a:t>rules</a:t>
            </a:r>
            <a:r>
              <a:rPr sz="2150" b="1" spc="45" dirty="0">
                <a:solidFill>
                  <a:srgbClr val="24292E"/>
                </a:solidFill>
                <a:latin typeface="Arial"/>
                <a:cs typeface="Arial"/>
              </a:rPr>
              <a:t> </a:t>
            </a:r>
            <a:r>
              <a:rPr sz="2150" dirty="0">
                <a:solidFill>
                  <a:srgbClr val="24292E"/>
                </a:solidFill>
                <a:latin typeface="Arial"/>
                <a:cs typeface="Arial"/>
              </a:rPr>
              <a:t>and</a:t>
            </a:r>
            <a:r>
              <a:rPr sz="2150" spc="40" dirty="0">
                <a:solidFill>
                  <a:srgbClr val="24292E"/>
                </a:solidFill>
                <a:latin typeface="Arial"/>
                <a:cs typeface="Arial"/>
              </a:rPr>
              <a:t> </a:t>
            </a:r>
            <a:r>
              <a:rPr sz="2150" b="1" dirty="0">
                <a:solidFill>
                  <a:srgbClr val="24292E"/>
                </a:solidFill>
                <a:latin typeface="Arial"/>
                <a:cs typeface="Arial"/>
              </a:rPr>
              <a:t>properties</a:t>
            </a:r>
            <a:r>
              <a:rPr sz="2150" b="1" spc="40" dirty="0">
                <a:solidFill>
                  <a:srgbClr val="24292E"/>
                </a:solidFill>
                <a:latin typeface="Arial"/>
                <a:cs typeface="Arial"/>
              </a:rPr>
              <a:t> </a:t>
            </a:r>
            <a:r>
              <a:rPr sz="2150" dirty="0">
                <a:solidFill>
                  <a:srgbClr val="24292E"/>
                </a:solidFill>
                <a:latin typeface="Arial"/>
                <a:cs typeface="Arial"/>
              </a:rPr>
              <a:t>that</a:t>
            </a:r>
            <a:r>
              <a:rPr sz="2150" spc="45" dirty="0">
                <a:solidFill>
                  <a:srgbClr val="24292E"/>
                </a:solidFill>
                <a:latin typeface="Arial"/>
                <a:cs typeface="Arial"/>
              </a:rPr>
              <a:t> </a:t>
            </a:r>
            <a:r>
              <a:rPr sz="2150" dirty="0">
                <a:solidFill>
                  <a:srgbClr val="24292E"/>
                </a:solidFill>
                <a:latin typeface="Arial"/>
                <a:cs typeface="Arial"/>
              </a:rPr>
              <a:t>(usually,)</a:t>
            </a:r>
            <a:r>
              <a:rPr sz="2150" spc="40" dirty="0">
                <a:solidFill>
                  <a:srgbClr val="24292E"/>
                </a:solidFill>
                <a:latin typeface="Arial"/>
                <a:cs typeface="Arial"/>
              </a:rPr>
              <a:t> </a:t>
            </a:r>
            <a:r>
              <a:rPr sz="2150" dirty="0">
                <a:solidFill>
                  <a:srgbClr val="24292E"/>
                </a:solidFill>
                <a:latin typeface="Arial"/>
                <a:cs typeface="Arial"/>
              </a:rPr>
              <a:t>can't</a:t>
            </a:r>
            <a:r>
              <a:rPr sz="2150" spc="40" dirty="0">
                <a:solidFill>
                  <a:srgbClr val="24292E"/>
                </a:solidFill>
                <a:latin typeface="Arial"/>
                <a:cs typeface="Arial"/>
              </a:rPr>
              <a:t> </a:t>
            </a:r>
            <a:r>
              <a:rPr sz="2150" dirty="0">
                <a:solidFill>
                  <a:srgbClr val="24292E"/>
                </a:solidFill>
                <a:latin typeface="Arial"/>
                <a:cs typeface="Arial"/>
              </a:rPr>
              <a:t>be</a:t>
            </a:r>
            <a:r>
              <a:rPr sz="2150" spc="45" dirty="0">
                <a:solidFill>
                  <a:srgbClr val="24292E"/>
                </a:solidFill>
                <a:latin typeface="Arial"/>
                <a:cs typeface="Arial"/>
              </a:rPr>
              <a:t> </a:t>
            </a:r>
            <a:r>
              <a:rPr sz="2150" dirty="0">
                <a:solidFill>
                  <a:srgbClr val="24292E"/>
                </a:solidFill>
                <a:latin typeface="Arial"/>
                <a:cs typeface="Arial"/>
              </a:rPr>
              <a:t>adapted</a:t>
            </a:r>
            <a:r>
              <a:rPr sz="2150" spc="40" dirty="0">
                <a:solidFill>
                  <a:srgbClr val="24292E"/>
                </a:solidFill>
                <a:latin typeface="Arial"/>
                <a:cs typeface="Arial"/>
              </a:rPr>
              <a:t> </a:t>
            </a:r>
            <a:r>
              <a:rPr sz="2150" dirty="0">
                <a:solidFill>
                  <a:srgbClr val="24292E"/>
                </a:solidFill>
                <a:latin typeface="Arial"/>
                <a:cs typeface="Arial"/>
              </a:rPr>
              <a:t>or</a:t>
            </a:r>
            <a:r>
              <a:rPr sz="2150" spc="40" dirty="0">
                <a:solidFill>
                  <a:srgbClr val="24292E"/>
                </a:solidFill>
                <a:latin typeface="Arial"/>
                <a:cs typeface="Arial"/>
              </a:rPr>
              <a:t> </a:t>
            </a:r>
            <a:r>
              <a:rPr sz="2150" spc="-10" dirty="0">
                <a:solidFill>
                  <a:srgbClr val="24292E"/>
                </a:solidFill>
                <a:latin typeface="Arial"/>
                <a:cs typeface="Arial"/>
              </a:rPr>
              <a:t>corrected.</a:t>
            </a:r>
            <a:endParaRPr sz="2150" dirty="0">
              <a:latin typeface="Arial"/>
              <a:cs typeface="Arial"/>
            </a:endParaRPr>
          </a:p>
          <a:p>
            <a:pPr marL="355600" indent="-342900">
              <a:lnSpc>
                <a:spcPct val="100000"/>
              </a:lnSpc>
              <a:spcBef>
                <a:spcPts val="1170"/>
              </a:spcBef>
              <a:buFont typeface="Arial" panose="020B0604020202020204" pitchFamily="34" charset="0"/>
              <a:buChar char="•"/>
            </a:pPr>
            <a:r>
              <a:rPr sz="2150" dirty="0">
                <a:solidFill>
                  <a:srgbClr val="24292E"/>
                </a:solidFill>
                <a:latin typeface="Arial"/>
                <a:cs typeface="Arial"/>
              </a:rPr>
              <a:t>Can</a:t>
            </a:r>
            <a:r>
              <a:rPr sz="2150" spc="40" dirty="0">
                <a:solidFill>
                  <a:srgbClr val="24292E"/>
                </a:solidFill>
                <a:latin typeface="Arial"/>
                <a:cs typeface="Arial"/>
              </a:rPr>
              <a:t> </a:t>
            </a:r>
            <a:r>
              <a:rPr sz="2150" dirty="0">
                <a:solidFill>
                  <a:srgbClr val="24292E"/>
                </a:solidFill>
                <a:latin typeface="Arial"/>
                <a:cs typeface="Arial"/>
              </a:rPr>
              <a:t>change</a:t>
            </a:r>
            <a:r>
              <a:rPr sz="2150" spc="55" dirty="0">
                <a:solidFill>
                  <a:srgbClr val="24292E"/>
                </a:solidFill>
                <a:latin typeface="Arial"/>
                <a:cs typeface="Arial"/>
              </a:rPr>
              <a:t> </a:t>
            </a:r>
            <a:r>
              <a:rPr sz="2150" dirty="0">
                <a:solidFill>
                  <a:srgbClr val="24292E"/>
                </a:solidFill>
                <a:latin typeface="Arial"/>
                <a:cs typeface="Arial"/>
              </a:rPr>
              <a:t>rules</a:t>
            </a:r>
            <a:r>
              <a:rPr sz="2150" spc="50" dirty="0">
                <a:solidFill>
                  <a:srgbClr val="24292E"/>
                </a:solidFill>
                <a:latin typeface="Arial"/>
                <a:cs typeface="Arial"/>
              </a:rPr>
              <a:t> </a:t>
            </a:r>
            <a:r>
              <a:rPr sz="2150" dirty="0">
                <a:solidFill>
                  <a:srgbClr val="24292E"/>
                </a:solidFill>
                <a:latin typeface="Arial"/>
                <a:cs typeface="Arial"/>
              </a:rPr>
              <a:t>when</a:t>
            </a:r>
            <a:r>
              <a:rPr sz="2150" spc="50" dirty="0">
                <a:solidFill>
                  <a:srgbClr val="24292E"/>
                </a:solidFill>
                <a:latin typeface="Arial"/>
                <a:cs typeface="Arial"/>
              </a:rPr>
              <a:t> </a:t>
            </a:r>
            <a:r>
              <a:rPr sz="2150" dirty="0">
                <a:solidFill>
                  <a:srgbClr val="24292E"/>
                </a:solidFill>
                <a:latin typeface="Arial"/>
                <a:cs typeface="Arial"/>
              </a:rPr>
              <a:t>playing</a:t>
            </a:r>
            <a:r>
              <a:rPr sz="2150" spc="50" dirty="0">
                <a:solidFill>
                  <a:srgbClr val="24292E"/>
                </a:solidFill>
                <a:latin typeface="Arial"/>
                <a:cs typeface="Arial"/>
              </a:rPr>
              <a:t> </a:t>
            </a:r>
            <a:r>
              <a:rPr sz="2150" dirty="0">
                <a:solidFill>
                  <a:srgbClr val="24292E"/>
                </a:solidFill>
                <a:latin typeface="Arial"/>
                <a:cs typeface="Arial"/>
              </a:rPr>
              <a:t>a</a:t>
            </a:r>
            <a:r>
              <a:rPr sz="2150" spc="55" dirty="0">
                <a:solidFill>
                  <a:srgbClr val="24292E"/>
                </a:solidFill>
                <a:latin typeface="Arial"/>
                <a:cs typeface="Arial"/>
              </a:rPr>
              <a:t> </a:t>
            </a:r>
            <a:r>
              <a:rPr sz="2150" dirty="0">
                <a:solidFill>
                  <a:srgbClr val="24292E"/>
                </a:solidFill>
                <a:latin typeface="Arial"/>
                <a:cs typeface="Arial"/>
              </a:rPr>
              <a:t>real</a:t>
            </a:r>
            <a:r>
              <a:rPr sz="2150" spc="50" dirty="0">
                <a:solidFill>
                  <a:srgbClr val="24292E"/>
                </a:solidFill>
                <a:latin typeface="Arial"/>
                <a:cs typeface="Arial"/>
              </a:rPr>
              <a:t> </a:t>
            </a:r>
            <a:r>
              <a:rPr sz="2150" spc="-20" dirty="0">
                <a:solidFill>
                  <a:srgbClr val="24292E"/>
                </a:solidFill>
                <a:latin typeface="Arial"/>
                <a:cs typeface="Arial"/>
              </a:rPr>
              <a:t>game</a:t>
            </a:r>
            <a:endParaRPr sz="2150" dirty="0">
              <a:latin typeface="Arial"/>
              <a:cs typeface="Arial"/>
            </a:endParaRPr>
          </a:p>
          <a:p>
            <a:pPr marL="907415" indent="-342900">
              <a:lnSpc>
                <a:spcPct val="100000"/>
              </a:lnSpc>
              <a:spcBef>
                <a:spcPts val="645"/>
              </a:spcBef>
              <a:buFont typeface="Arial" panose="020B0604020202020204" pitchFamily="34" charset="0"/>
              <a:buChar char="•"/>
            </a:pPr>
            <a:r>
              <a:rPr sz="2150" dirty="0">
                <a:solidFill>
                  <a:srgbClr val="24292E"/>
                </a:solidFill>
                <a:latin typeface="Arial"/>
                <a:cs typeface="Arial"/>
              </a:rPr>
              <a:t>e.g.</a:t>
            </a:r>
            <a:r>
              <a:rPr lang="en-GB" sz="2150" dirty="0">
                <a:solidFill>
                  <a:srgbClr val="24292E"/>
                </a:solidFill>
                <a:latin typeface="Arial"/>
                <a:cs typeface="Arial"/>
              </a:rPr>
              <a:t>,</a:t>
            </a:r>
            <a:r>
              <a:rPr sz="2150" spc="25" dirty="0">
                <a:solidFill>
                  <a:srgbClr val="24292E"/>
                </a:solidFill>
                <a:latin typeface="Arial"/>
                <a:cs typeface="Arial"/>
              </a:rPr>
              <a:t> </a:t>
            </a:r>
            <a:r>
              <a:rPr sz="2150" dirty="0">
                <a:solidFill>
                  <a:srgbClr val="24292E"/>
                </a:solidFill>
                <a:latin typeface="Arial"/>
                <a:cs typeface="Arial"/>
              </a:rPr>
              <a:t>Head-height</a:t>
            </a:r>
            <a:r>
              <a:rPr sz="2150" spc="30" dirty="0">
                <a:solidFill>
                  <a:srgbClr val="24292E"/>
                </a:solidFill>
                <a:latin typeface="Arial"/>
                <a:cs typeface="Arial"/>
              </a:rPr>
              <a:t> </a:t>
            </a:r>
            <a:r>
              <a:rPr sz="2150" dirty="0">
                <a:solidFill>
                  <a:srgbClr val="24292E"/>
                </a:solidFill>
                <a:latin typeface="Arial"/>
                <a:cs typeface="Arial"/>
              </a:rPr>
              <a:t>rule</a:t>
            </a:r>
            <a:r>
              <a:rPr sz="2150" spc="35" dirty="0">
                <a:solidFill>
                  <a:srgbClr val="24292E"/>
                </a:solidFill>
                <a:latin typeface="Arial"/>
                <a:cs typeface="Arial"/>
              </a:rPr>
              <a:t> </a:t>
            </a:r>
            <a:r>
              <a:rPr sz="2150" dirty="0">
                <a:solidFill>
                  <a:srgbClr val="24292E"/>
                </a:solidFill>
                <a:latin typeface="Arial"/>
                <a:cs typeface="Arial"/>
              </a:rPr>
              <a:t>in</a:t>
            </a:r>
            <a:r>
              <a:rPr sz="2150" spc="30" dirty="0">
                <a:solidFill>
                  <a:srgbClr val="24292E"/>
                </a:solidFill>
                <a:latin typeface="Arial"/>
                <a:cs typeface="Arial"/>
              </a:rPr>
              <a:t> </a:t>
            </a:r>
            <a:r>
              <a:rPr lang="en-GB" sz="2150" dirty="0">
                <a:solidFill>
                  <a:srgbClr val="24292E"/>
                </a:solidFill>
                <a:latin typeface="Arial"/>
                <a:cs typeface="Arial"/>
              </a:rPr>
              <a:t>five</a:t>
            </a:r>
            <a:r>
              <a:rPr sz="2150" dirty="0">
                <a:solidFill>
                  <a:srgbClr val="24292E"/>
                </a:solidFill>
                <a:latin typeface="Arial"/>
                <a:cs typeface="Arial"/>
              </a:rPr>
              <a:t>-a-side</a:t>
            </a:r>
            <a:r>
              <a:rPr sz="2150" spc="35" dirty="0">
                <a:solidFill>
                  <a:srgbClr val="24292E"/>
                </a:solidFill>
                <a:latin typeface="Arial"/>
                <a:cs typeface="Arial"/>
              </a:rPr>
              <a:t> </a:t>
            </a:r>
            <a:r>
              <a:rPr sz="2150" dirty="0">
                <a:solidFill>
                  <a:srgbClr val="24292E"/>
                </a:solidFill>
                <a:latin typeface="Arial"/>
                <a:cs typeface="Arial"/>
              </a:rPr>
              <a:t>football</a:t>
            </a:r>
            <a:r>
              <a:rPr sz="2150" spc="35" dirty="0">
                <a:solidFill>
                  <a:srgbClr val="24292E"/>
                </a:solidFill>
                <a:latin typeface="Arial"/>
                <a:cs typeface="Arial"/>
              </a:rPr>
              <a:t> </a:t>
            </a:r>
            <a:r>
              <a:rPr sz="2150" dirty="0">
                <a:solidFill>
                  <a:srgbClr val="24292E"/>
                </a:solidFill>
                <a:latin typeface="Arial"/>
                <a:cs typeface="Arial"/>
              </a:rPr>
              <a:t>/</a:t>
            </a:r>
            <a:r>
              <a:rPr sz="2150" spc="30" dirty="0">
                <a:solidFill>
                  <a:srgbClr val="24292E"/>
                </a:solidFill>
                <a:latin typeface="Arial"/>
                <a:cs typeface="Arial"/>
              </a:rPr>
              <a:t> </a:t>
            </a:r>
            <a:r>
              <a:rPr sz="2150" spc="-10" dirty="0">
                <a:solidFill>
                  <a:srgbClr val="24292E"/>
                </a:solidFill>
                <a:latin typeface="Arial"/>
                <a:cs typeface="Arial"/>
              </a:rPr>
              <a:t>Touch</a:t>
            </a:r>
            <a:r>
              <a:rPr sz="2150" spc="35" dirty="0">
                <a:solidFill>
                  <a:srgbClr val="24292E"/>
                </a:solidFill>
                <a:latin typeface="Arial"/>
                <a:cs typeface="Arial"/>
              </a:rPr>
              <a:t> </a:t>
            </a:r>
            <a:r>
              <a:rPr sz="2150" spc="-10" dirty="0">
                <a:solidFill>
                  <a:srgbClr val="24292E"/>
                </a:solidFill>
                <a:latin typeface="Arial"/>
                <a:cs typeface="Arial"/>
              </a:rPr>
              <a:t>Rugby</a:t>
            </a:r>
            <a:endParaRPr sz="2150" dirty="0">
              <a:latin typeface="Arial"/>
              <a:cs typeface="Arial"/>
            </a:endParaRPr>
          </a:p>
          <a:p>
            <a:pPr marL="907415" indent="-342900">
              <a:lnSpc>
                <a:spcPct val="100000"/>
              </a:lnSpc>
              <a:spcBef>
                <a:spcPts val="1170"/>
              </a:spcBef>
              <a:buFont typeface="Arial" panose="020B0604020202020204" pitchFamily="34" charset="0"/>
              <a:buChar char="•"/>
            </a:pPr>
            <a:r>
              <a:rPr sz="2150" dirty="0">
                <a:solidFill>
                  <a:srgbClr val="24292E"/>
                </a:solidFill>
                <a:latin typeface="Arial"/>
                <a:cs typeface="Arial"/>
              </a:rPr>
              <a:t>Not</a:t>
            </a:r>
            <a:r>
              <a:rPr sz="2150" spc="60" dirty="0">
                <a:solidFill>
                  <a:srgbClr val="24292E"/>
                </a:solidFill>
                <a:latin typeface="Arial"/>
                <a:cs typeface="Arial"/>
              </a:rPr>
              <a:t> </a:t>
            </a:r>
            <a:r>
              <a:rPr sz="2150" dirty="0">
                <a:solidFill>
                  <a:srgbClr val="24292E"/>
                </a:solidFill>
                <a:latin typeface="Arial"/>
                <a:cs typeface="Arial"/>
              </a:rPr>
              <a:t>possible</a:t>
            </a:r>
            <a:r>
              <a:rPr sz="2150" spc="60" dirty="0">
                <a:solidFill>
                  <a:srgbClr val="24292E"/>
                </a:solidFill>
                <a:latin typeface="Arial"/>
                <a:cs typeface="Arial"/>
              </a:rPr>
              <a:t> </a:t>
            </a:r>
            <a:r>
              <a:rPr sz="2150" dirty="0">
                <a:solidFill>
                  <a:srgbClr val="24292E"/>
                </a:solidFill>
                <a:latin typeface="Arial"/>
                <a:cs typeface="Arial"/>
              </a:rPr>
              <a:t>in</a:t>
            </a:r>
            <a:r>
              <a:rPr sz="2150" spc="60" dirty="0">
                <a:solidFill>
                  <a:srgbClr val="24292E"/>
                </a:solidFill>
                <a:latin typeface="Arial"/>
                <a:cs typeface="Arial"/>
              </a:rPr>
              <a:t> </a:t>
            </a:r>
            <a:r>
              <a:rPr sz="2150" dirty="0">
                <a:solidFill>
                  <a:srgbClr val="24292E"/>
                </a:solidFill>
                <a:latin typeface="Arial"/>
                <a:cs typeface="Arial"/>
              </a:rPr>
              <a:t>video</a:t>
            </a:r>
            <a:r>
              <a:rPr sz="2150" spc="60" dirty="0">
                <a:solidFill>
                  <a:srgbClr val="24292E"/>
                </a:solidFill>
                <a:latin typeface="Arial"/>
                <a:cs typeface="Arial"/>
              </a:rPr>
              <a:t> </a:t>
            </a:r>
            <a:r>
              <a:rPr sz="2150" dirty="0">
                <a:solidFill>
                  <a:srgbClr val="24292E"/>
                </a:solidFill>
                <a:latin typeface="Arial"/>
                <a:cs typeface="Arial"/>
              </a:rPr>
              <a:t>games</a:t>
            </a:r>
            <a:r>
              <a:rPr sz="2150" spc="60" dirty="0">
                <a:solidFill>
                  <a:srgbClr val="24292E"/>
                </a:solidFill>
                <a:latin typeface="Arial"/>
                <a:cs typeface="Arial"/>
              </a:rPr>
              <a:t> </a:t>
            </a:r>
            <a:r>
              <a:rPr sz="2150" dirty="0">
                <a:solidFill>
                  <a:srgbClr val="24292E"/>
                </a:solidFill>
                <a:latin typeface="Arial"/>
                <a:cs typeface="Arial"/>
              </a:rPr>
              <a:t>(or</a:t>
            </a:r>
            <a:r>
              <a:rPr sz="2150" spc="60" dirty="0">
                <a:solidFill>
                  <a:srgbClr val="24292E"/>
                </a:solidFill>
                <a:latin typeface="Arial"/>
                <a:cs typeface="Arial"/>
              </a:rPr>
              <a:t> </a:t>
            </a:r>
            <a:r>
              <a:rPr sz="2150" dirty="0">
                <a:solidFill>
                  <a:srgbClr val="24292E"/>
                </a:solidFill>
                <a:latin typeface="Arial"/>
                <a:cs typeface="Arial"/>
              </a:rPr>
              <a:t>professional</a:t>
            </a:r>
            <a:r>
              <a:rPr sz="2150" spc="60" dirty="0">
                <a:solidFill>
                  <a:srgbClr val="24292E"/>
                </a:solidFill>
                <a:latin typeface="Arial"/>
                <a:cs typeface="Arial"/>
              </a:rPr>
              <a:t> </a:t>
            </a:r>
            <a:r>
              <a:rPr sz="2150" spc="-10" dirty="0">
                <a:solidFill>
                  <a:srgbClr val="24292E"/>
                </a:solidFill>
                <a:latin typeface="Arial"/>
                <a:cs typeface="Arial"/>
              </a:rPr>
              <a:t>sports)</a:t>
            </a:r>
            <a:endParaRPr sz="2150" dirty="0">
              <a:latin typeface="Arial"/>
              <a:cs typeface="Arial"/>
            </a:endParaRPr>
          </a:p>
          <a:p>
            <a:pPr marL="355600" indent="-342900">
              <a:lnSpc>
                <a:spcPct val="100000"/>
              </a:lnSpc>
              <a:spcBef>
                <a:spcPts val="1245"/>
              </a:spcBef>
              <a:buFont typeface="Arial" panose="020B0604020202020204" pitchFamily="34" charset="0"/>
              <a:buChar char="•"/>
            </a:pPr>
            <a:r>
              <a:rPr sz="2150" dirty="0">
                <a:solidFill>
                  <a:srgbClr val="24292E"/>
                </a:solidFill>
                <a:latin typeface="Arial"/>
                <a:cs typeface="Arial"/>
              </a:rPr>
              <a:t>Most</a:t>
            </a:r>
            <a:r>
              <a:rPr sz="2150" spc="65" dirty="0">
                <a:solidFill>
                  <a:srgbClr val="24292E"/>
                </a:solidFill>
                <a:latin typeface="Arial"/>
                <a:cs typeface="Arial"/>
              </a:rPr>
              <a:t> </a:t>
            </a:r>
            <a:r>
              <a:rPr sz="2150" dirty="0">
                <a:solidFill>
                  <a:srgbClr val="24292E"/>
                </a:solidFill>
                <a:latin typeface="Arial"/>
                <a:cs typeface="Arial"/>
              </a:rPr>
              <a:t>real</a:t>
            </a:r>
            <a:r>
              <a:rPr sz="2150" spc="60" dirty="0">
                <a:solidFill>
                  <a:srgbClr val="24292E"/>
                </a:solidFill>
                <a:latin typeface="Arial"/>
                <a:cs typeface="Arial"/>
              </a:rPr>
              <a:t> </a:t>
            </a:r>
            <a:r>
              <a:rPr sz="2150" dirty="0">
                <a:solidFill>
                  <a:srgbClr val="24292E"/>
                </a:solidFill>
                <a:latin typeface="Arial"/>
                <a:cs typeface="Arial"/>
              </a:rPr>
              <a:t>games</a:t>
            </a:r>
            <a:r>
              <a:rPr sz="2150" spc="65" dirty="0">
                <a:solidFill>
                  <a:srgbClr val="24292E"/>
                </a:solidFill>
                <a:latin typeface="Arial"/>
                <a:cs typeface="Arial"/>
              </a:rPr>
              <a:t> </a:t>
            </a:r>
            <a:r>
              <a:rPr sz="2150" dirty="0">
                <a:solidFill>
                  <a:srgbClr val="24292E"/>
                </a:solidFill>
                <a:latin typeface="Arial"/>
                <a:cs typeface="Arial"/>
              </a:rPr>
              <a:t>are</a:t>
            </a:r>
            <a:r>
              <a:rPr sz="2150" spc="60" dirty="0">
                <a:solidFill>
                  <a:srgbClr val="24292E"/>
                </a:solidFill>
                <a:latin typeface="Arial"/>
                <a:cs typeface="Arial"/>
              </a:rPr>
              <a:t> </a:t>
            </a:r>
            <a:r>
              <a:rPr sz="2150" dirty="0">
                <a:solidFill>
                  <a:srgbClr val="24292E"/>
                </a:solidFill>
                <a:latin typeface="Arial"/>
                <a:cs typeface="Arial"/>
              </a:rPr>
              <a:t>not</a:t>
            </a:r>
            <a:r>
              <a:rPr sz="2150" spc="65" dirty="0">
                <a:solidFill>
                  <a:srgbClr val="24292E"/>
                </a:solidFill>
                <a:latin typeface="Arial"/>
                <a:cs typeface="Arial"/>
              </a:rPr>
              <a:t> </a:t>
            </a:r>
            <a:r>
              <a:rPr sz="2150" dirty="0">
                <a:solidFill>
                  <a:srgbClr val="24292E"/>
                </a:solidFill>
                <a:latin typeface="Arial"/>
                <a:cs typeface="Arial"/>
              </a:rPr>
              <a:t>simulations</a:t>
            </a:r>
            <a:r>
              <a:rPr sz="2150" spc="60" dirty="0">
                <a:solidFill>
                  <a:srgbClr val="24292E"/>
                </a:solidFill>
                <a:latin typeface="Arial"/>
                <a:cs typeface="Arial"/>
              </a:rPr>
              <a:t> </a:t>
            </a:r>
            <a:r>
              <a:rPr sz="2150" dirty="0">
                <a:solidFill>
                  <a:srgbClr val="24292E"/>
                </a:solidFill>
                <a:latin typeface="Arial"/>
                <a:cs typeface="Arial"/>
              </a:rPr>
              <a:t>(exceptions</a:t>
            </a:r>
            <a:r>
              <a:rPr sz="2150" spc="65"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60" dirty="0">
                <a:solidFill>
                  <a:srgbClr val="24292E"/>
                </a:solidFill>
                <a:latin typeface="Arial"/>
                <a:cs typeface="Arial"/>
              </a:rPr>
              <a:t> </a:t>
            </a:r>
            <a:r>
              <a:rPr sz="2150" spc="-10" dirty="0">
                <a:solidFill>
                  <a:srgbClr val="24292E"/>
                </a:solidFill>
                <a:latin typeface="Arial"/>
                <a:cs typeface="Arial"/>
              </a:rPr>
              <a:t>Monopoly)</a:t>
            </a:r>
            <a:endParaRPr sz="2150" dirty="0">
              <a:latin typeface="Arial"/>
              <a:cs typeface="Arial"/>
            </a:endParaRPr>
          </a:p>
          <a:p>
            <a:pPr marL="355600" indent="-342900">
              <a:lnSpc>
                <a:spcPct val="100000"/>
              </a:lnSpc>
              <a:spcBef>
                <a:spcPts val="1170"/>
              </a:spcBef>
              <a:buFont typeface="Arial" panose="020B0604020202020204" pitchFamily="34" charset="0"/>
              <a:buChar char="•"/>
            </a:pPr>
            <a:r>
              <a:rPr sz="2150" dirty="0">
                <a:solidFill>
                  <a:srgbClr val="24292E"/>
                </a:solidFill>
                <a:latin typeface="Arial"/>
                <a:cs typeface="Arial"/>
              </a:rPr>
              <a:t>Most</a:t>
            </a:r>
            <a:r>
              <a:rPr sz="2150" spc="70" dirty="0">
                <a:solidFill>
                  <a:srgbClr val="24292E"/>
                </a:solidFill>
                <a:latin typeface="Arial"/>
                <a:cs typeface="Arial"/>
              </a:rPr>
              <a:t> </a:t>
            </a:r>
            <a:r>
              <a:rPr sz="2150" dirty="0">
                <a:solidFill>
                  <a:srgbClr val="24292E"/>
                </a:solidFill>
                <a:latin typeface="Arial"/>
                <a:cs typeface="Arial"/>
              </a:rPr>
              <a:t>video</a:t>
            </a:r>
            <a:r>
              <a:rPr sz="2150" spc="75" dirty="0">
                <a:solidFill>
                  <a:srgbClr val="24292E"/>
                </a:solidFill>
                <a:latin typeface="Arial"/>
                <a:cs typeface="Arial"/>
              </a:rPr>
              <a:t> </a:t>
            </a:r>
            <a:r>
              <a:rPr sz="2150" dirty="0">
                <a:solidFill>
                  <a:srgbClr val="24292E"/>
                </a:solidFill>
                <a:latin typeface="Arial"/>
                <a:cs typeface="Arial"/>
              </a:rPr>
              <a:t>games</a:t>
            </a:r>
            <a:r>
              <a:rPr sz="2150" spc="80" dirty="0">
                <a:solidFill>
                  <a:srgbClr val="24292E"/>
                </a:solidFill>
                <a:latin typeface="Arial"/>
                <a:cs typeface="Arial"/>
              </a:rPr>
              <a:t> </a:t>
            </a:r>
            <a:r>
              <a:rPr sz="2150" dirty="0">
                <a:solidFill>
                  <a:srgbClr val="24292E"/>
                </a:solidFill>
                <a:latin typeface="Arial"/>
                <a:cs typeface="Arial"/>
              </a:rPr>
              <a:t>present</a:t>
            </a:r>
            <a:r>
              <a:rPr sz="2150" spc="75" dirty="0">
                <a:solidFill>
                  <a:srgbClr val="24292E"/>
                </a:solidFill>
                <a:latin typeface="Arial"/>
                <a:cs typeface="Arial"/>
              </a:rPr>
              <a:t> </a:t>
            </a:r>
            <a:r>
              <a:rPr sz="2150" dirty="0">
                <a:solidFill>
                  <a:srgbClr val="24292E"/>
                </a:solidFill>
                <a:latin typeface="Arial"/>
                <a:cs typeface="Arial"/>
              </a:rPr>
              <a:t>simulated</a:t>
            </a:r>
            <a:r>
              <a:rPr sz="2150" spc="80" dirty="0">
                <a:solidFill>
                  <a:srgbClr val="24292E"/>
                </a:solidFill>
                <a:latin typeface="Arial"/>
                <a:cs typeface="Arial"/>
              </a:rPr>
              <a:t> </a:t>
            </a:r>
            <a:r>
              <a:rPr sz="2150" dirty="0">
                <a:solidFill>
                  <a:srgbClr val="24292E"/>
                </a:solidFill>
                <a:latin typeface="Arial"/>
                <a:cs typeface="Arial"/>
              </a:rPr>
              <a:t>environments</a:t>
            </a:r>
            <a:r>
              <a:rPr sz="2150" spc="75" dirty="0">
                <a:solidFill>
                  <a:srgbClr val="24292E"/>
                </a:solidFill>
                <a:latin typeface="Arial"/>
                <a:cs typeface="Arial"/>
              </a:rPr>
              <a:t> </a:t>
            </a:r>
            <a:r>
              <a:rPr sz="2150" dirty="0">
                <a:solidFill>
                  <a:srgbClr val="24292E"/>
                </a:solidFill>
                <a:latin typeface="Arial"/>
                <a:cs typeface="Arial"/>
              </a:rPr>
              <a:t>(exceptions</a:t>
            </a:r>
            <a:r>
              <a:rPr sz="2150" spc="80" dirty="0">
                <a:solidFill>
                  <a:srgbClr val="24292E"/>
                </a:solidFill>
                <a:latin typeface="Arial"/>
                <a:cs typeface="Arial"/>
              </a:rPr>
              <a:t> </a:t>
            </a:r>
            <a:r>
              <a:rPr sz="2150" dirty="0">
                <a:solidFill>
                  <a:srgbClr val="24292E"/>
                </a:solidFill>
                <a:latin typeface="Arial"/>
                <a:cs typeface="Arial"/>
              </a:rPr>
              <a:t>e.g.</a:t>
            </a:r>
            <a:r>
              <a:rPr lang="en-GB" sz="2150" dirty="0">
                <a:solidFill>
                  <a:srgbClr val="24292E"/>
                </a:solidFill>
                <a:latin typeface="Arial"/>
                <a:cs typeface="Arial"/>
              </a:rPr>
              <a:t>,</a:t>
            </a:r>
            <a:r>
              <a:rPr sz="2150" spc="75" dirty="0">
                <a:solidFill>
                  <a:srgbClr val="24292E"/>
                </a:solidFill>
                <a:latin typeface="Arial"/>
                <a:cs typeface="Arial"/>
              </a:rPr>
              <a:t> </a:t>
            </a:r>
            <a:r>
              <a:rPr sz="2150" dirty="0">
                <a:solidFill>
                  <a:srgbClr val="24292E"/>
                </a:solidFill>
                <a:latin typeface="Arial"/>
                <a:cs typeface="Arial"/>
              </a:rPr>
              <a:t>poker</a:t>
            </a:r>
            <a:r>
              <a:rPr sz="2150" spc="80" dirty="0">
                <a:solidFill>
                  <a:srgbClr val="24292E"/>
                </a:solidFill>
                <a:latin typeface="Arial"/>
                <a:cs typeface="Arial"/>
              </a:rPr>
              <a:t> </a:t>
            </a:r>
            <a:r>
              <a:rPr sz="2150" spc="-10" dirty="0">
                <a:solidFill>
                  <a:srgbClr val="24292E"/>
                </a:solidFill>
                <a:latin typeface="Arial"/>
                <a:cs typeface="Arial"/>
              </a:rPr>
              <a:t>etc.)</a:t>
            </a:r>
            <a:endParaRPr sz="2150" dirty="0">
              <a:latin typeface="Arial"/>
              <a:cs typeface="Arial"/>
            </a:endParaRPr>
          </a:p>
        </p:txBody>
      </p:sp>
    </p:spTree>
    <p:extLst>
      <p:ext uri="{BB962C8B-B14F-4D97-AF65-F5344CB8AC3E}">
        <p14:creationId xmlns:p14="http://schemas.microsoft.com/office/powerpoint/2010/main" val="386488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11D4B8-FDE6-8B59-C485-CB8D6F15DF0C}"/>
              </a:ext>
            </a:extLst>
          </p:cNvPr>
          <p:cNvSpPr txBox="1">
            <a:spLocks/>
          </p:cNvSpPr>
          <p:nvPr/>
        </p:nvSpPr>
        <p:spPr>
          <a:xfrm>
            <a:off x="735011" y="1002688"/>
            <a:ext cx="2590079" cy="693780"/>
          </a:xfrm>
          <a:prstGeom prst="rect">
            <a:avLst/>
          </a:prstGeom>
        </p:spPr>
        <p:txBody>
          <a:bodyPr vert="horz" wrap="square" lIns="0" tIns="16510"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spc="-10"/>
              <a:t>Summary</a:t>
            </a:r>
            <a:endParaRPr lang="en-GB" spc="-10" dirty="0"/>
          </a:p>
        </p:txBody>
      </p:sp>
      <p:sp>
        <p:nvSpPr>
          <p:cNvPr id="3" name="object 12">
            <a:extLst>
              <a:ext uri="{FF2B5EF4-FFF2-40B4-BE49-F238E27FC236}">
                <a16:creationId xmlns:a16="http://schemas.microsoft.com/office/drawing/2014/main" id="{B8A44D13-A2B1-5A56-0BC8-49FB08923311}"/>
              </a:ext>
            </a:extLst>
          </p:cNvPr>
          <p:cNvSpPr txBox="1"/>
          <p:nvPr/>
        </p:nvSpPr>
        <p:spPr>
          <a:xfrm>
            <a:off x="1287462" y="1709443"/>
            <a:ext cx="9827842" cy="4013022"/>
          </a:xfrm>
          <a:prstGeom prst="rect">
            <a:avLst/>
          </a:prstGeom>
        </p:spPr>
        <p:txBody>
          <a:bodyPr vert="horz" wrap="square" lIns="0" tIns="11430" rIns="0" bIns="0" rtlCol="0">
            <a:spAutoFit/>
          </a:bodyPr>
          <a:lstStyle/>
          <a:p>
            <a:pPr marL="355600" marR="3352800" indent="-342900">
              <a:lnSpc>
                <a:spcPct val="148300"/>
              </a:lnSpc>
              <a:spcBef>
                <a:spcPts val="90"/>
              </a:spcBef>
              <a:buFont typeface="Arial" panose="020B0604020202020204" pitchFamily="34" charset="0"/>
              <a:buChar char="•"/>
            </a:pPr>
            <a:r>
              <a:rPr lang="en-GB" sz="2150" dirty="0">
                <a:solidFill>
                  <a:srgbClr val="24292E"/>
                </a:solidFill>
                <a:latin typeface="Arial"/>
                <a:cs typeface="Arial"/>
              </a:rPr>
              <a:t>Ethics</a:t>
            </a:r>
            <a:r>
              <a:rPr lang="en-GB" sz="2150" spc="25" dirty="0">
                <a:solidFill>
                  <a:srgbClr val="24292E"/>
                </a:solidFill>
                <a:latin typeface="Arial"/>
                <a:cs typeface="Arial"/>
              </a:rPr>
              <a:t> </a:t>
            </a:r>
            <a:r>
              <a:rPr lang="en-GB" sz="2150" dirty="0">
                <a:solidFill>
                  <a:srgbClr val="24292E"/>
                </a:solidFill>
                <a:latin typeface="Arial"/>
                <a:cs typeface="Arial"/>
              </a:rPr>
              <a:t>is</a:t>
            </a:r>
            <a:r>
              <a:rPr lang="en-GB" sz="2150" spc="30" dirty="0">
                <a:solidFill>
                  <a:srgbClr val="24292E"/>
                </a:solidFill>
                <a:latin typeface="Arial"/>
                <a:cs typeface="Arial"/>
              </a:rPr>
              <a:t> </a:t>
            </a:r>
            <a:r>
              <a:rPr lang="en-GB" sz="2150" dirty="0">
                <a:solidFill>
                  <a:srgbClr val="24292E"/>
                </a:solidFill>
                <a:latin typeface="Arial"/>
                <a:cs typeface="Arial"/>
              </a:rPr>
              <a:t>a</a:t>
            </a:r>
            <a:r>
              <a:rPr lang="en-GB" sz="2150" spc="35" dirty="0">
                <a:solidFill>
                  <a:srgbClr val="24292E"/>
                </a:solidFill>
                <a:latin typeface="Arial"/>
                <a:cs typeface="Arial"/>
              </a:rPr>
              <a:t> </a:t>
            </a:r>
            <a:r>
              <a:rPr lang="en-GB" sz="2150" dirty="0">
                <a:solidFill>
                  <a:srgbClr val="24292E"/>
                </a:solidFill>
                <a:latin typeface="Arial"/>
                <a:cs typeface="Arial"/>
              </a:rPr>
              <a:t>big</a:t>
            </a:r>
            <a:r>
              <a:rPr lang="en-GB" sz="2150" spc="35" dirty="0">
                <a:solidFill>
                  <a:srgbClr val="24292E"/>
                </a:solidFill>
                <a:latin typeface="Arial"/>
                <a:cs typeface="Arial"/>
              </a:rPr>
              <a:t> </a:t>
            </a:r>
            <a:r>
              <a:rPr lang="en-GB" sz="2150" spc="-10" dirty="0">
                <a:solidFill>
                  <a:srgbClr val="24292E"/>
                </a:solidFill>
                <a:latin typeface="Arial"/>
                <a:cs typeface="Arial"/>
              </a:rPr>
              <a:t>subject!</a:t>
            </a:r>
          </a:p>
          <a:p>
            <a:pPr marL="355600" marR="3352800" indent="-342900">
              <a:lnSpc>
                <a:spcPct val="148300"/>
              </a:lnSpc>
              <a:spcBef>
                <a:spcPts val="90"/>
              </a:spcBef>
              <a:buFont typeface="Arial" panose="020B0604020202020204" pitchFamily="34" charset="0"/>
              <a:buChar char="•"/>
            </a:pPr>
            <a:r>
              <a:rPr lang="en-GB" sz="2150" dirty="0">
                <a:solidFill>
                  <a:srgbClr val="24292E"/>
                </a:solidFill>
                <a:latin typeface="Arial"/>
                <a:cs typeface="Arial"/>
              </a:rPr>
              <a:t>Need</a:t>
            </a:r>
            <a:r>
              <a:rPr lang="en-GB" sz="2150" spc="25" dirty="0">
                <a:solidFill>
                  <a:srgbClr val="24292E"/>
                </a:solidFill>
                <a:latin typeface="Arial"/>
                <a:cs typeface="Arial"/>
              </a:rPr>
              <a:t> </a:t>
            </a:r>
            <a:r>
              <a:rPr lang="en-GB" sz="2150" dirty="0">
                <a:solidFill>
                  <a:srgbClr val="24292E"/>
                </a:solidFill>
                <a:latin typeface="Arial"/>
                <a:cs typeface="Arial"/>
              </a:rPr>
              <a:t>to</a:t>
            </a:r>
            <a:r>
              <a:rPr lang="en-GB" sz="2150" spc="35" dirty="0">
                <a:solidFill>
                  <a:srgbClr val="24292E"/>
                </a:solidFill>
                <a:latin typeface="Arial"/>
                <a:cs typeface="Arial"/>
              </a:rPr>
              <a:t> </a:t>
            </a:r>
            <a:r>
              <a:rPr lang="en-GB" sz="2150" dirty="0">
                <a:solidFill>
                  <a:srgbClr val="24292E"/>
                </a:solidFill>
                <a:latin typeface="Arial"/>
                <a:cs typeface="Arial"/>
              </a:rPr>
              <a:t>be</a:t>
            </a:r>
            <a:r>
              <a:rPr lang="en-GB" sz="2150" spc="40" dirty="0">
                <a:solidFill>
                  <a:srgbClr val="24292E"/>
                </a:solidFill>
                <a:latin typeface="Arial"/>
                <a:cs typeface="Arial"/>
              </a:rPr>
              <a:t> </a:t>
            </a:r>
            <a:r>
              <a:rPr lang="en-GB" sz="2150" spc="-10" dirty="0">
                <a:solidFill>
                  <a:srgbClr val="24292E"/>
                </a:solidFill>
                <a:latin typeface="Arial"/>
                <a:cs typeface="Arial"/>
              </a:rPr>
              <a:t>aware:</a:t>
            </a:r>
            <a:endParaRPr lang="en-GB" sz="2150" dirty="0">
              <a:latin typeface="Arial"/>
              <a:cs typeface="Arial"/>
            </a:endParaRPr>
          </a:p>
          <a:p>
            <a:pPr marL="1116965" marR="1003300" indent="-552450">
              <a:lnSpc>
                <a:spcPct val="125000"/>
              </a:lnSpc>
              <a:buFont typeface="Arial" panose="020B0604020202020204" pitchFamily="34" charset="0"/>
              <a:buChar char="•"/>
            </a:pPr>
            <a:r>
              <a:rPr lang="en-GB" sz="2150" dirty="0">
                <a:solidFill>
                  <a:srgbClr val="24292E"/>
                </a:solidFill>
                <a:latin typeface="Arial"/>
                <a:cs typeface="Arial"/>
              </a:rPr>
              <a:t>New</a:t>
            </a:r>
            <a:r>
              <a:rPr lang="en-GB" sz="2150" spc="70" dirty="0">
                <a:solidFill>
                  <a:srgbClr val="24292E"/>
                </a:solidFill>
                <a:latin typeface="Arial"/>
                <a:cs typeface="Arial"/>
              </a:rPr>
              <a:t> </a:t>
            </a:r>
            <a:r>
              <a:rPr lang="en-GB" sz="2150" dirty="0">
                <a:solidFill>
                  <a:srgbClr val="24292E"/>
                </a:solidFill>
                <a:latin typeface="Arial"/>
                <a:cs typeface="Arial"/>
              </a:rPr>
              <a:t>technology</a:t>
            </a:r>
            <a:r>
              <a:rPr lang="en-GB" sz="2150" spc="70" dirty="0">
                <a:solidFill>
                  <a:srgbClr val="24292E"/>
                </a:solidFill>
                <a:latin typeface="Arial"/>
                <a:cs typeface="Arial"/>
              </a:rPr>
              <a:t> </a:t>
            </a:r>
            <a:r>
              <a:rPr lang="en-GB" sz="2150" dirty="0">
                <a:solidFill>
                  <a:srgbClr val="24292E"/>
                </a:solidFill>
                <a:latin typeface="Arial"/>
                <a:cs typeface="Arial"/>
              </a:rPr>
              <a:t>-</a:t>
            </a:r>
            <a:r>
              <a:rPr lang="en-GB" sz="2150" spc="70" dirty="0">
                <a:solidFill>
                  <a:srgbClr val="24292E"/>
                </a:solidFill>
                <a:latin typeface="Arial"/>
                <a:cs typeface="Arial"/>
              </a:rPr>
              <a:t> </a:t>
            </a:r>
            <a:r>
              <a:rPr lang="en-GB" sz="2150" dirty="0">
                <a:solidFill>
                  <a:srgbClr val="24292E"/>
                </a:solidFill>
                <a:latin typeface="Arial"/>
                <a:cs typeface="Arial"/>
              </a:rPr>
              <a:t>unforeseen</a:t>
            </a:r>
            <a:r>
              <a:rPr lang="en-GB" sz="2150" spc="70" dirty="0">
                <a:solidFill>
                  <a:srgbClr val="24292E"/>
                </a:solidFill>
                <a:latin typeface="Arial"/>
                <a:cs typeface="Arial"/>
              </a:rPr>
              <a:t> </a:t>
            </a:r>
            <a:r>
              <a:rPr lang="en-GB" sz="2150" spc="-10" dirty="0">
                <a:solidFill>
                  <a:srgbClr val="24292E"/>
                </a:solidFill>
                <a:latin typeface="Arial"/>
                <a:cs typeface="Arial"/>
              </a:rPr>
              <a:t>issues </a:t>
            </a:r>
            <a:r>
              <a:rPr lang="en-GB" sz="2150" spc="-20" dirty="0">
                <a:solidFill>
                  <a:srgbClr val="24292E"/>
                </a:solidFill>
                <a:latin typeface="Arial"/>
                <a:cs typeface="Arial"/>
              </a:rPr>
              <a:t>e.g.</a:t>
            </a:r>
            <a:endParaRPr lang="en-GB" sz="2150" dirty="0">
              <a:latin typeface="Arial"/>
              <a:cs typeface="Arial"/>
            </a:endParaRPr>
          </a:p>
          <a:p>
            <a:pPr marL="2012314"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Games:</a:t>
            </a:r>
            <a:r>
              <a:rPr lang="en-GB" sz="2150" spc="80" dirty="0">
                <a:solidFill>
                  <a:srgbClr val="24292E"/>
                </a:solidFill>
                <a:latin typeface="Arial"/>
                <a:cs typeface="Arial"/>
              </a:rPr>
              <a:t> </a:t>
            </a:r>
            <a:r>
              <a:rPr lang="en-GB" sz="2150" spc="-10" dirty="0">
                <a:solidFill>
                  <a:srgbClr val="24292E"/>
                </a:solidFill>
                <a:latin typeface="Arial"/>
                <a:cs typeface="Arial"/>
              </a:rPr>
              <a:t>Addiction</a:t>
            </a:r>
          </a:p>
          <a:p>
            <a:pPr marL="2012314" indent="-342900">
              <a:spcBef>
                <a:spcPts val="645"/>
              </a:spcBef>
              <a:buFont typeface="Arial" panose="020B0604020202020204" pitchFamily="34" charset="0"/>
              <a:buChar char="•"/>
            </a:pPr>
            <a:r>
              <a:rPr lang="en-GB" sz="2150" dirty="0">
                <a:solidFill>
                  <a:srgbClr val="24292E"/>
                </a:solidFill>
                <a:latin typeface="Arial"/>
                <a:cs typeface="Arial"/>
              </a:rPr>
              <a:t>Facebook:</a:t>
            </a:r>
            <a:r>
              <a:rPr lang="en-GB" sz="2150" spc="105" dirty="0">
                <a:solidFill>
                  <a:srgbClr val="24292E"/>
                </a:solidFill>
                <a:latin typeface="Arial"/>
                <a:cs typeface="Arial"/>
              </a:rPr>
              <a:t> </a:t>
            </a:r>
            <a:r>
              <a:rPr lang="en-GB" sz="2150" spc="-10" dirty="0">
                <a:solidFill>
                  <a:srgbClr val="24292E"/>
                </a:solidFill>
                <a:latin typeface="Arial"/>
                <a:cs typeface="Arial"/>
              </a:rPr>
              <a:t>Depression</a:t>
            </a:r>
          </a:p>
          <a:p>
            <a:pPr marL="1669414">
              <a:spcBef>
                <a:spcPts val="645"/>
              </a:spcBef>
            </a:pPr>
            <a:endParaRPr lang="en-GB" sz="2150" dirty="0">
              <a:latin typeface="Arial"/>
              <a:cs typeface="Arial"/>
            </a:endParaRPr>
          </a:p>
          <a:p>
            <a:pPr marL="355600" marR="1587500" indent="-342900">
              <a:lnSpc>
                <a:spcPct val="145300"/>
              </a:lnSpc>
              <a:spcBef>
                <a:spcPts val="5"/>
              </a:spcBef>
              <a:buFont typeface="Arial" panose="020B0604020202020204" pitchFamily="34" charset="0"/>
              <a:buChar char="•"/>
            </a:pPr>
            <a:r>
              <a:rPr lang="en-GB" sz="2150" spc="-10" dirty="0">
                <a:solidFill>
                  <a:srgbClr val="24292E"/>
                </a:solidFill>
                <a:latin typeface="Arial"/>
                <a:cs typeface="Arial"/>
              </a:rPr>
              <a:t>IEEE/ACM/IDGA</a:t>
            </a:r>
            <a:endParaRPr lang="en-GB" sz="2150" dirty="0">
              <a:latin typeface="Arial"/>
              <a:cs typeface="Arial"/>
            </a:endParaRPr>
          </a:p>
          <a:p>
            <a:pPr marL="907415" indent="-342900">
              <a:lnSpc>
                <a:spcPct val="100000"/>
              </a:lnSpc>
              <a:spcBef>
                <a:spcPts val="645"/>
              </a:spcBef>
              <a:buFont typeface="Arial" panose="020B0604020202020204" pitchFamily="34" charset="0"/>
              <a:buChar char="•"/>
            </a:pPr>
            <a:r>
              <a:rPr lang="en-GB" sz="2150" dirty="0">
                <a:solidFill>
                  <a:srgbClr val="24292E"/>
                </a:solidFill>
                <a:latin typeface="Arial"/>
                <a:cs typeface="Arial"/>
              </a:rPr>
              <a:t>Professional</a:t>
            </a:r>
            <a:r>
              <a:rPr lang="en-GB" sz="2150" spc="60" dirty="0">
                <a:solidFill>
                  <a:srgbClr val="24292E"/>
                </a:solidFill>
                <a:latin typeface="Arial"/>
                <a:cs typeface="Arial"/>
              </a:rPr>
              <a:t> </a:t>
            </a:r>
            <a:r>
              <a:rPr lang="en-GB" sz="2150" dirty="0">
                <a:solidFill>
                  <a:srgbClr val="24292E"/>
                </a:solidFill>
                <a:latin typeface="Arial"/>
                <a:cs typeface="Arial"/>
              </a:rPr>
              <a:t>developers</a:t>
            </a:r>
            <a:r>
              <a:rPr lang="en-GB" sz="2150" spc="75" dirty="0">
                <a:solidFill>
                  <a:srgbClr val="24292E"/>
                </a:solidFill>
                <a:latin typeface="Arial"/>
                <a:cs typeface="Arial"/>
              </a:rPr>
              <a:t> </a:t>
            </a:r>
            <a:r>
              <a:rPr lang="en-GB" sz="2150" dirty="0">
                <a:solidFill>
                  <a:srgbClr val="24292E"/>
                </a:solidFill>
                <a:latin typeface="Arial"/>
                <a:cs typeface="Arial"/>
              </a:rPr>
              <a:t>need</a:t>
            </a:r>
            <a:r>
              <a:rPr lang="en-GB" sz="2150" spc="70" dirty="0">
                <a:solidFill>
                  <a:srgbClr val="24292E"/>
                </a:solidFill>
                <a:latin typeface="Arial"/>
                <a:cs typeface="Arial"/>
              </a:rPr>
              <a:t> </a:t>
            </a:r>
            <a:r>
              <a:rPr lang="en-GB" sz="2150" dirty="0">
                <a:solidFill>
                  <a:srgbClr val="24292E"/>
                </a:solidFill>
                <a:latin typeface="Arial"/>
                <a:cs typeface="Arial"/>
              </a:rPr>
              <a:t>to</a:t>
            </a:r>
            <a:r>
              <a:rPr lang="en-GB" sz="2150" spc="75" dirty="0">
                <a:solidFill>
                  <a:srgbClr val="24292E"/>
                </a:solidFill>
                <a:latin typeface="Arial"/>
                <a:cs typeface="Arial"/>
              </a:rPr>
              <a:t> </a:t>
            </a:r>
            <a:r>
              <a:rPr lang="en-GB" sz="2150" dirty="0">
                <a:solidFill>
                  <a:srgbClr val="24292E"/>
                </a:solidFill>
                <a:latin typeface="Arial"/>
                <a:cs typeface="Arial"/>
              </a:rPr>
              <a:t>think</a:t>
            </a:r>
            <a:r>
              <a:rPr lang="en-GB" sz="2150" spc="70" dirty="0">
                <a:solidFill>
                  <a:srgbClr val="24292E"/>
                </a:solidFill>
                <a:latin typeface="Arial"/>
                <a:cs typeface="Arial"/>
              </a:rPr>
              <a:t> </a:t>
            </a:r>
            <a:r>
              <a:rPr lang="en-GB" sz="2150" spc="-10" dirty="0">
                <a:solidFill>
                  <a:srgbClr val="24292E"/>
                </a:solidFill>
                <a:latin typeface="Arial"/>
                <a:cs typeface="Arial"/>
              </a:rPr>
              <a:t>ahead</a:t>
            </a:r>
            <a:endParaRPr lang="en-GB" sz="2150" dirty="0">
              <a:latin typeface="Arial"/>
              <a:cs typeface="Arial"/>
            </a:endParaRPr>
          </a:p>
          <a:p>
            <a:pPr marL="907415" indent="-342900">
              <a:lnSpc>
                <a:spcPct val="100000"/>
              </a:lnSpc>
              <a:spcBef>
                <a:spcPts val="1170"/>
              </a:spcBef>
              <a:buFont typeface="Arial" panose="020B0604020202020204" pitchFamily="34" charset="0"/>
              <a:buChar char="•"/>
            </a:pPr>
            <a:r>
              <a:rPr lang="en-GB" sz="2150" dirty="0">
                <a:solidFill>
                  <a:srgbClr val="24292E"/>
                </a:solidFill>
                <a:latin typeface="Arial"/>
                <a:cs typeface="Arial"/>
              </a:rPr>
              <a:t>Is</a:t>
            </a:r>
            <a:r>
              <a:rPr lang="en-GB" sz="2150" spc="30" dirty="0">
                <a:solidFill>
                  <a:srgbClr val="24292E"/>
                </a:solidFill>
                <a:latin typeface="Arial"/>
                <a:cs typeface="Arial"/>
              </a:rPr>
              <a:t> </a:t>
            </a:r>
            <a:r>
              <a:rPr lang="en-GB" sz="2150" dirty="0">
                <a:solidFill>
                  <a:srgbClr val="24292E"/>
                </a:solidFill>
                <a:latin typeface="Arial"/>
                <a:cs typeface="Arial"/>
              </a:rPr>
              <a:t>this</a:t>
            </a:r>
            <a:r>
              <a:rPr lang="en-GB" sz="2150" spc="30" dirty="0">
                <a:solidFill>
                  <a:srgbClr val="24292E"/>
                </a:solidFill>
                <a:latin typeface="Arial"/>
                <a:cs typeface="Arial"/>
              </a:rPr>
              <a:t> </a:t>
            </a:r>
            <a:r>
              <a:rPr lang="en-GB" sz="2150" spc="-10" dirty="0">
                <a:solidFill>
                  <a:srgbClr val="24292E"/>
                </a:solidFill>
                <a:latin typeface="Arial"/>
                <a:cs typeface="Arial"/>
              </a:rPr>
              <a:t>possible?</a:t>
            </a:r>
            <a:endParaRPr lang="en-GB" sz="2150" dirty="0">
              <a:latin typeface="Arial"/>
              <a:cs typeface="Arial"/>
            </a:endParaRPr>
          </a:p>
        </p:txBody>
      </p:sp>
    </p:spTree>
    <p:extLst>
      <p:ext uri="{BB962C8B-B14F-4D97-AF65-F5344CB8AC3E}">
        <p14:creationId xmlns:p14="http://schemas.microsoft.com/office/powerpoint/2010/main" val="1727040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C3165BA-E7F7-3C04-DC29-6DCBAACCCC6B}"/>
              </a:ext>
            </a:extLst>
          </p:cNvPr>
          <p:cNvSpPr txBox="1">
            <a:spLocks/>
          </p:cNvSpPr>
          <p:nvPr/>
        </p:nvSpPr>
        <p:spPr>
          <a:xfrm>
            <a:off x="735012" y="964588"/>
            <a:ext cx="8495030" cy="1145825"/>
          </a:xfrm>
          <a:prstGeom prst="rect">
            <a:avLst/>
          </a:prstGeom>
        </p:spPr>
        <p:txBody>
          <a:bodyPr vert="horz" wrap="square" lIns="0" tIns="464184" rIns="0" bIns="0" rtlCol="0">
            <a:sp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marL="12700">
              <a:spcBef>
                <a:spcPts val="130"/>
              </a:spcBef>
            </a:pPr>
            <a:r>
              <a:rPr lang="en-GB"/>
              <a:t>Summary</a:t>
            </a:r>
            <a:r>
              <a:rPr lang="en-GB" spc="-35"/>
              <a:t> </a:t>
            </a:r>
            <a:r>
              <a:rPr lang="en-GB" spc="-10"/>
              <a:t>(cont.)</a:t>
            </a:r>
            <a:endParaRPr lang="en-GB" spc="-10" dirty="0"/>
          </a:p>
        </p:txBody>
      </p:sp>
      <p:sp>
        <p:nvSpPr>
          <p:cNvPr id="3" name="object 10">
            <a:extLst>
              <a:ext uri="{FF2B5EF4-FFF2-40B4-BE49-F238E27FC236}">
                <a16:creationId xmlns:a16="http://schemas.microsoft.com/office/drawing/2014/main" id="{BC3DEE2A-E90B-1111-A46E-B945854F8CD1}"/>
              </a:ext>
            </a:extLst>
          </p:cNvPr>
          <p:cNvSpPr txBox="1"/>
          <p:nvPr/>
        </p:nvSpPr>
        <p:spPr>
          <a:xfrm>
            <a:off x="1287462" y="2195218"/>
            <a:ext cx="8604683" cy="3684342"/>
          </a:xfrm>
          <a:prstGeom prst="rect">
            <a:avLst/>
          </a:prstGeom>
        </p:spPr>
        <p:txBody>
          <a:bodyPr vert="horz" wrap="square" lIns="0" tIns="12065" rIns="0" bIns="0" rtlCol="0">
            <a:spAutoFit/>
          </a:bodyPr>
          <a:lstStyle/>
          <a:p>
            <a:pPr marL="564515" marR="1033144" indent="-552450">
              <a:lnSpc>
                <a:spcPct val="125000"/>
              </a:lnSpc>
              <a:spcBef>
                <a:spcPts val="95"/>
              </a:spcBef>
              <a:buFont typeface="Arial" panose="020B0604020202020204" pitchFamily="34" charset="0"/>
              <a:buChar char="•"/>
            </a:pPr>
            <a:r>
              <a:rPr sz="2150" dirty="0">
                <a:solidFill>
                  <a:srgbClr val="24292E"/>
                </a:solidFill>
                <a:latin typeface="Arial"/>
                <a:cs typeface="Arial"/>
              </a:rPr>
              <a:t>Issues</a:t>
            </a:r>
            <a:r>
              <a:rPr sz="2150" spc="45" dirty="0">
                <a:solidFill>
                  <a:srgbClr val="24292E"/>
                </a:solidFill>
                <a:latin typeface="Arial"/>
                <a:cs typeface="Arial"/>
              </a:rPr>
              <a:t> </a:t>
            </a:r>
            <a:r>
              <a:rPr sz="2150" dirty="0">
                <a:solidFill>
                  <a:srgbClr val="24292E"/>
                </a:solidFill>
                <a:latin typeface="Arial"/>
                <a:cs typeface="Arial"/>
              </a:rPr>
              <a:t>of</a:t>
            </a:r>
            <a:r>
              <a:rPr sz="2150" spc="55" dirty="0">
                <a:solidFill>
                  <a:srgbClr val="24292E"/>
                </a:solidFill>
                <a:latin typeface="Arial"/>
                <a:cs typeface="Arial"/>
              </a:rPr>
              <a:t> </a:t>
            </a:r>
            <a:r>
              <a:rPr sz="2150" dirty="0">
                <a:solidFill>
                  <a:srgbClr val="24292E"/>
                </a:solidFill>
                <a:latin typeface="Arial"/>
                <a:cs typeface="Arial"/>
              </a:rPr>
              <a:t>ethics</a:t>
            </a:r>
            <a:r>
              <a:rPr sz="2150" spc="55" dirty="0">
                <a:solidFill>
                  <a:srgbClr val="24292E"/>
                </a:solidFill>
                <a:latin typeface="Arial"/>
                <a:cs typeface="Arial"/>
              </a:rPr>
              <a:t> </a:t>
            </a:r>
            <a:r>
              <a:rPr sz="2150" dirty="0">
                <a:solidFill>
                  <a:srgbClr val="24292E"/>
                </a:solidFill>
                <a:latin typeface="Arial"/>
                <a:cs typeface="Arial"/>
              </a:rPr>
              <a:t>around</a:t>
            </a:r>
            <a:r>
              <a:rPr sz="2150" spc="60" dirty="0">
                <a:solidFill>
                  <a:srgbClr val="24292E"/>
                </a:solidFill>
                <a:latin typeface="Arial"/>
                <a:cs typeface="Arial"/>
              </a:rPr>
              <a:t> </a:t>
            </a:r>
            <a:r>
              <a:rPr sz="2150" spc="-10" dirty="0">
                <a:solidFill>
                  <a:srgbClr val="24292E"/>
                </a:solidFill>
                <a:latin typeface="Arial"/>
                <a:cs typeface="Arial"/>
              </a:rPr>
              <a:t>games:</a:t>
            </a:r>
            <a:endParaRPr lang="en-GB" sz="2150" spc="-10" dirty="0">
              <a:solidFill>
                <a:srgbClr val="24292E"/>
              </a:solidFill>
              <a:latin typeface="Arial"/>
              <a:cs typeface="Arial"/>
            </a:endParaRPr>
          </a:p>
          <a:p>
            <a:pPr marL="564515" marR="1033144" indent="-552450">
              <a:lnSpc>
                <a:spcPct val="125000"/>
              </a:lnSpc>
              <a:spcBef>
                <a:spcPts val="95"/>
              </a:spcBef>
              <a:buFont typeface="Arial" panose="020B0604020202020204" pitchFamily="34" charset="0"/>
              <a:buChar char="•"/>
            </a:pPr>
            <a:r>
              <a:rPr lang="en-GB" sz="2150" spc="-10" dirty="0">
                <a:solidFill>
                  <a:srgbClr val="24292E"/>
                </a:solidFill>
                <a:latin typeface="Arial"/>
                <a:cs typeface="Arial"/>
              </a:rPr>
              <a:t>	</a:t>
            </a:r>
            <a:r>
              <a:rPr sz="2150" spc="-10" dirty="0">
                <a:solidFill>
                  <a:srgbClr val="24292E"/>
                </a:solidFill>
                <a:latin typeface="Arial"/>
                <a:cs typeface="Arial"/>
              </a:rPr>
              <a:t>Gambling</a:t>
            </a:r>
            <a:endParaRPr sz="2150" dirty="0">
              <a:latin typeface="Arial"/>
              <a:cs typeface="Arial"/>
            </a:endParaRPr>
          </a:p>
          <a:p>
            <a:pPr marL="907415" marR="2799715" indent="-342900">
              <a:lnSpc>
                <a:spcPct val="145300"/>
              </a:lnSpc>
              <a:spcBef>
                <a:spcPts val="75"/>
              </a:spcBef>
              <a:buFont typeface="Arial" panose="020B0604020202020204" pitchFamily="34" charset="0"/>
              <a:buChar char="•"/>
            </a:pPr>
            <a:r>
              <a:rPr sz="2150" spc="-10" dirty="0">
                <a:solidFill>
                  <a:srgbClr val="24292E"/>
                </a:solidFill>
                <a:latin typeface="Arial"/>
                <a:cs typeface="Arial"/>
              </a:rPr>
              <a:t>Accessibility</a:t>
            </a:r>
            <a:endParaRPr lang="en-GB" sz="2150" spc="-10" dirty="0">
              <a:solidFill>
                <a:srgbClr val="24292E"/>
              </a:solidFill>
              <a:latin typeface="Arial"/>
              <a:cs typeface="Arial"/>
            </a:endParaRPr>
          </a:p>
          <a:p>
            <a:pPr marL="907415" marR="2799715" indent="-342900">
              <a:lnSpc>
                <a:spcPct val="145300"/>
              </a:lnSpc>
              <a:spcBef>
                <a:spcPts val="75"/>
              </a:spcBef>
              <a:buFont typeface="Arial" panose="020B0604020202020204" pitchFamily="34" charset="0"/>
              <a:buChar char="•"/>
            </a:pPr>
            <a:r>
              <a:rPr sz="2150" spc="-10" dirty="0">
                <a:solidFill>
                  <a:srgbClr val="24292E"/>
                </a:solidFill>
                <a:latin typeface="Arial"/>
                <a:cs typeface="Arial"/>
              </a:rPr>
              <a:t>Addiction</a:t>
            </a:r>
            <a:endParaRPr sz="2150" dirty="0">
              <a:latin typeface="Arial"/>
              <a:cs typeface="Arial"/>
            </a:endParaRPr>
          </a:p>
          <a:p>
            <a:pPr marL="812800" marR="1432560" lvl="1" indent="-342900">
              <a:lnSpc>
                <a:spcPct val="145300"/>
              </a:lnSpc>
              <a:buFont typeface="Arial" panose="020B0604020202020204" pitchFamily="34" charset="0"/>
              <a:buChar char="•"/>
            </a:pPr>
            <a:r>
              <a:rPr sz="2150" dirty="0">
                <a:solidFill>
                  <a:srgbClr val="24292E"/>
                </a:solidFill>
                <a:latin typeface="Arial"/>
                <a:cs typeface="Arial"/>
              </a:rPr>
              <a:t>Gender</a:t>
            </a:r>
            <a:r>
              <a:rPr sz="2150" spc="75" dirty="0">
                <a:solidFill>
                  <a:srgbClr val="24292E"/>
                </a:solidFill>
                <a:latin typeface="Arial"/>
                <a:cs typeface="Arial"/>
              </a:rPr>
              <a:t> </a:t>
            </a:r>
            <a:r>
              <a:rPr sz="2150" spc="-10" dirty="0">
                <a:solidFill>
                  <a:srgbClr val="24292E"/>
                </a:solidFill>
                <a:latin typeface="Arial"/>
                <a:cs typeface="Arial"/>
              </a:rPr>
              <a:t>Representation</a:t>
            </a:r>
            <a:endParaRPr lang="en-GB" sz="2150" spc="-10" dirty="0">
              <a:solidFill>
                <a:srgbClr val="24292E"/>
              </a:solidFill>
              <a:latin typeface="Arial"/>
              <a:cs typeface="Arial"/>
            </a:endParaRPr>
          </a:p>
          <a:p>
            <a:pPr marL="12700" marR="1432560" indent="552450">
              <a:lnSpc>
                <a:spcPct val="145300"/>
              </a:lnSpc>
            </a:pPr>
            <a:endParaRPr lang="en-GB" sz="2150" spc="-10" dirty="0">
              <a:solidFill>
                <a:srgbClr val="24292E"/>
              </a:solidFill>
              <a:latin typeface="Arial"/>
              <a:cs typeface="Arial"/>
            </a:endParaRPr>
          </a:p>
          <a:p>
            <a:pPr marL="12700" marR="1432560" indent="552450">
              <a:lnSpc>
                <a:spcPct val="145300"/>
              </a:lnSpc>
            </a:pPr>
            <a:r>
              <a:rPr sz="2150" dirty="0">
                <a:solidFill>
                  <a:srgbClr val="24292E"/>
                </a:solidFill>
                <a:latin typeface="Arial"/>
                <a:cs typeface="Arial"/>
              </a:rPr>
              <a:t>Next</a:t>
            </a:r>
            <a:r>
              <a:rPr sz="2150" spc="40" dirty="0">
                <a:solidFill>
                  <a:srgbClr val="24292E"/>
                </a:solidFill>
                <a:latin typeface="Arial"/>
                <a:cs typeface="Arial"/>
              </a:rPr>
              <a:t> </a:t>
            </a:r>
            <a:r>
              <a:rPr sz="2150" spc="-20" dirty="0">
                <a:solidFill>
                  <a:srgbClr val="24292E"/>
                </a:solidFill>
                <a:latin typeface="Arial"/>
                <a:cs typeface="Arial"/>
              </a:rPr>
              <a:t>week:</a:t>
            </a:r>
            <a:endParaRPr sz="2150" dirty="0">
              <a:latin typeface="Arial"/>
              <a:cs typeface="Arial"/>
            </a:endParaRPr>
          </a:p>
          <a:p>
            <a:pPr marL="564515">
              <a:lnSpc>
                <a:spcPct val="100000"/>
              </a:lnSpc>
              <a:spcBef>
                <a:spcPts val="645"/>
              </a:spcBef>
            </a:pPr>
            <a:r>
              <a:rPr sz="2150" dirty="0">
                <a:solidFill>
                  <a:srgbClr val="24292E"/>
                </a:solidFill>
                <a:latin typeface="Arial"/>
                <a:cs typeface="Arial"/>
              </a:rPr>
              <a:t>Ethics</a:t>
            </a:r>
            <a:r>
              <a:rPr sz="2150" spc="35" dirty="0">
                <a:solidFill>
                  <a:srgbClr val="24292E"/>
                </a:solidFill>
                <a:latin typeface="Arial"/>
                <a:cs typeface="Arial"/>
              </a:rPr>
              <a:t> </a:t>
            </a:r>
            <a:r>
              <a:rPr sz="2150" dirty="0">
                <a:solidFill>
                  <a:srgbClr val="24292E"/>
                </a:solidFill>
                <a:latin typeface="Arial"/>
                <a:cs typeface="Arial"/>
              </a:rPr>
              <a:t>of</a:t>
            </a:r>
            <a:r>
              <a:rPr sz="2150" spc="45" dirty="0">
                <a:solidFill>
                  <a:srgbClr val="24292E"/>
                </a:solidFill>
                <a:latin typeface="Arial"/>
                <a:cs typeface="Arial"/>
              </a:rPr>
              <a:t> </a:t>
            </a:r>
            <a:r>
              <a:rPr sz="2150" dirty="0">
                <a:solidFill>
                  <a:srgbClr val="24292E"/>
                </a:solidFill>
                <a:latin typeface="Arial"/>
                <a:cs typeface="Arial"/>
              </a:rPr>
              <a:t>the</a:t>
            </a:r>
            <a:r>
              <a:rPr sz="2150" spc="45" dirty="0">
                <a:solidFill>
                  <a:srgbClr val="24292E"/>
                </a:solidFill>
                <a:latin typeface="Arial"/>
                <a:cs typeface="Arial"/>
              </a:rPr>
              <a:t> </a:t>
            </a:r>
            <a:r>
              <a:rPr sz="2150" dirty="0">
                <a:solidFill>
                  <a:srgbClr val="24292E"/>
                </a:solidFill>
                <a:latin typeface="Arial"/>
                <a:cs typeface="Arial"/>
              </a:rPr>
              <a:t>game</a:t>
            </a:r>
            <a:r>
              <a:rPr sz="2150" spc="45" dirty="0">
                <a:solidFill>
                  <a:srgbClr val="24292E"/>
                </a:solidFill>
                <a:latin typeface="Arial"/>
                <a:cs typeface="Arial"/>
              </a:rPr>
              <a:t> </a:t>
            </a:r>
            <a:r>
              <a:rPr sz="2150" dirty="0">
                <a:solidFill>
                  <a:srgbClr val="24292E"/>
                </a:solidFill>
                <a:latin typeface="Arial"/>
                <a:cs typeface="Arial"/>
              </a:rPr>
              <a:t>play</a:t>
            </a:r>
            <a:r>
              <a:rPr sz="2150" spc="45" dirty="0">
                <a:solidFill>
                  <a:srgbClr val="24292E"/>
                </a:solidFill>
                <a:latin typeface="Arial"/>
                <a:cs typeface="Arial"/>
              </a:rPr>
              <a:t> </a:t>
            </a:r>
            <a:r>
              <a:rPr sz="2150" spc="-10" dirty="0">
                <a:solidFill>
                  <a:srgbClr val="24292E"/>
                </a:solidFill>
                <a:latin typeface="Arial"/>
                <a:cs typeface="Arial"/>
              </a:rPr>
              <a:t>experience</a:t>
            </a:r>
            <a:endParaRPr sz="2150" dirty="0">
              <a:latin typeface="Arial"/>
              <a:cs typeface="Arial"/>
            </a:endParaRPr>
          </a:p>
        </p:txBody>
      </p:sp>
    </p:spTree>
    <p:extLst>
      <p:ext uri="{BB962C8B-B14F-4D97-AF65-F5344CB8AC3E}">
        <p14:creationId xmlns:p14="http://schemas.microsoft.com/office/powerpoint/2010/main" val="52279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8D7-FA8B-38C2-0167-BA98D492655D}"/>
              </a:ext>
            </a:extLst>
          </p:cNvPr>
          <p:cNvSpPr>
            <a:spLocks noGrp="1"/>
          </p:cNvSpPr>
          <p:nvPr>
            <p:ph type="title"/>
          </p:nvPr>
        </p:nvSpPr>
        <p:spPr>
          <a:xfrm>
            <a:off x="1069848" y="798394"/>
            <a:ext cx="4730451" cy="1637730"/>
          </a:xfrm>
        </p:spPr>
        <p:txBody>
          <a:bodyPr>
            <a:normAutofit/>
          </a:bodyPr>
          <a:lstStyle/>
          <a:p>
            <a:r>
              <a:rPr lang="en-GB" sz="4400"/>
              <a:t>Ethics</a:t>
            </a:r>
          </a:p>
        </p:txBody>
      </p:sp>
      <p:sp>
        <p:nvSpPr>
          <p:cNvPr id="3" name="Content Placeholder 2">
            <a:extLst>
              <a:ext uri="{FF2B5EF4-FFF2-40B4-BE49-F238E27FC236}">
                <a16:creationId xmlns:a16="http://schemas.microsoft.com/office/drawing/2014/main" id="{616736D2-7026-2DA3-2C05-61552A2BCF19}"/>
              </a:ext>
            </a:extLst>
          </p:cNvPr>
          <p:cNvSpPr>
            <a:spLocks noGrp="1"/>
          </p:cNvSpPr>
          <p:nvPr>
            <p:ph idx="1"/>
          </p:nvPr>
        </p:nvSpPr>
        <p:spPr>
          <a:xfrm>
            <a:off x="1069848" y="2070100"/>
            <a:ext cx="4730451" cy="4102100"/>
          </a:xfrm>
        </p:spPr>
        <p:txBody>
          <a:bodyPr>
            <a:normAutofit/>
          </a:bodyPr>
          <a:lstStyle/>
          <a:p>
            <a:r>
              <a:rPr lang="en-GB" sz="1800" dirty="0"/>
              <a:t>Metaethics</a:t>
            </a:r>
          </a:p>
          <a:p>
            <a:pPr marL="0" indent="0">
              <a:buNone/>
            </a:pPr>
            <a:endParaRPr lang="en-GB" sz="1800" dirty="0"/>
          </a:p>
          <a:p>
            <a:pPr lvl="1"/>
            <a:r>
              <a:rPr lang="en-GB" dirty="0"/>
              <a:t>Investigates the origins and meanings of ethical principles – What </a:t>
            </a:r>
            <a:r>
              <a:rPr lang="en-GB" i="1" dirty="0"/>
              <a:t>is </a:t>
            </a:r>
            <a:r>
              <a:rPr lang="en-GB" dirty="0"/>
              <a:t>morality?</a:t>
            </a:r>
          </a:p>
          <a:p>
            <a:pPr lvl="1"/>
            <a:r>
              <a:rPr lang="en-GB" dirty="0"/>
              <a:t>It focuses on the issues of:</a:t>
            </a:r>
          </a:p>
          <a:p>
            <a:pPr lvl="2"/>
            <a:r>
              <a:rPr lang="en-GB" sz="1800" dirty="0"/>
              <a:t>Universal truth</a:t>
            </a:r>
          </a:p>
          <a:p>
            <a:pPr lvl="2"/>
            <a:r>
              <a:rPr lang="en-GB" sz="1800" dirty="0"/>
              <a:t>The Will of God</a:t>
            </a:r>
          </a:p>
          <a:p>
            <a:pPr lvl="2"/>
            <a:r>
              <a:rPr lang="en-GB" sz="1800" dirty="0"/>
              <a:t>The role of reason in ethical judgement</a:t>
            </a:r>
          </a:p>
          <a:p>
            <a:pPr lvl="2"/>
            <a:r>
              <a:rPr lang="en-GB" sz="1800" dirty="0"/>
              <a:t>The meaning of ethical terms themselves.</a:t>
            </a:r>
          </a:p>
        </p:txBody>
      </p:sp>
      <p:pic>
        <p:nvPicPr>
          <p:cNvPr id="45" name="Picture 44" descr="Magnifying glass and question mark">
            <a:extLst>
              <a:ext uri="{FF2B5EF4-FFF2-40B4-BE49-F238E27FC236}">
                <a16:creationId xmlns:a16="http://schemas.microsoft.com/office/drawing/2014/main" id="{6AA6CDD3-53CD-576A-F2C8-249C825E41BC}"/>
              </a:ext>
            </a:extLst>
          </p:cNvPr>
          <p:cNvPicPr>
            <a:picLocks noChangeAspect="1"/>
          </p:cNvPicPr>
          <p:nvPr/>
        </p:nvPicPr>
        <p:blipFill>
          <a:blip r:embed="rId2"/>
          <a:srcRect l="25727" r="22773"/>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51" name="Freeform: Shape 50">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E57F0EC-4814-C8DA-9AB7-2D37E2B72181}"/>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5</a:t>
            </a:fld>
            <a:endParaRPr lang="en-US"/>
          </a:p>
        </p:txBody>
      </p:sp>
    </p:spTree>
    <p:extLst>
      <p:ext uri="{BB962C8B-B14F-4D97-AF65-F5344CB8AC3E}">
        <p14:creationId xmlns:p14="http://schemas.microsoft.com/office/powerpoint/2010/main" val="408771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58D7-FA8B-38C2-0167-BA98D492655D}"/>
              </a:ext>
            </a:extLst>
          </p:cNvPr>
          <p:cNvSpPr>
            <a:spLocks noGrp="1"/>
          </p:cNvSpPr>
          <p:nvPr>
            <p:ph type="title"/>
          </p:nvPr>
        </p:nvSpPr>
        <p:spPr>
          <a:xfrm>
            <a:off x="1069848" y="798394"/>
            <a:ext cx="4730451" cy="1637730"/>
          </a:xfrm>
        </p:spPr>
        <p:txBody>
          <a:bodyPr>
            <a:normAutofit/>
          </a:bodyPr>
          <a:lstStyle/>
          <a:p>
            <a:r>
              <a:rPr lang="en-GB" sz="4400" dirty="0"/>
              <a:t>Ethics</a:t>
            </a:r>
          </a:p>
        </p:txBody>
      </p:sp>
      <p:sp>
        <p:nvSpPr>
          <p:cNvPr id="3" name="Content Placeholder 2">
            <a:extLst>
              <a:ext uri="{FF2B5EF4-FFF2-40B4-BE49-F238E27FC236}">
                <a16:creationId xmlns:a16="http://schemas.microsoft.com/office/drawing/2014/main" id="{616736D2-7026-2DA3-2C05-61552A2BCF19}"/>
              </a:ext>
            </a:extLst>
          </p:cNvPr>
          <p:cNvSpPr>
            <a:spLocks noGrp="1"/>
          </p:cNvSpPr>
          <p:nvPr>
            <p:ph idx="1"/>
          </p:nvPr>
        </p:nvSpPr>
        <p:spPr>
          <a:xfrm>
            <a:off x="1069848" y="2271183"/>
            <a:ext cx="5115052" cy="2315633"/>
          </a:xfrm>
        </p:spPr>
        <p:txBody>
          <a:bodyPr>
            <a:normAutofit/>
          </a:bodyPr>
          <a:lstStyle/>
          <a:p>
            <a:r>
              <a:rPr lang="en-GB" sz="1800" dirty="0"/>
              <a:t>Normative Ethics</a:t>
            </a:r>
          </a:p>
          <a:p>
            <a:pPr lvl="1"/>
            <a:r>
              <a:rPr lang="en-GB" dirty="0"/>
              <a:t>Arrive at moral standards to regulate right and wrong</a:t>
            </a:r>
          </a:p>
          <a:p>
            <a:pPr lvl="2"/>
            <a:r>
              <a:rPr lang="en-GB" dirty="0"/>
              <a:t>More practical</a:t>
            </a:r>
          </a:p>
          <a:p>
            <a:pPr lvl="2"/>
            <a:r>
              <a:rPr lang="en-GB" dirty="0"/>
              <a:t>Articulate good habits</a:t>
            </a:r>
          </a:p>
          <a:p>
            <a:pPr lvl="2"/>
            <a:r>
              <a:rPr lang="en-GB" dirty="0"/>
              <a:t>Duties</a:t>
            </a:r>
          </a:p>
          <a:p>
            <a:pPr lvl="2"/>
            <a:r>
              <a:rPr lang="en-GB" dirty="0"/>
              <a:t>Consequences of our behaviour</a:t>
            </a:r>
          </a:p>
        </p:txBody>
      </p:sp>
      <p:pic>
        <p:nvPicPr>
          <p:cNvPr id="45" name="Picture 44" descr="Magnifying glass and question mark">
            <a:extLst>
              <a:ext uri="{FF2B5EF4-FFF2-40B4-BE49-F238E27FC236}">
                <a16:creationId xmlns:a16="http://schemas.microsoft.com/office/drawing/2014/main" id="{6AA6CDD3-53CD-576A-F2C8-249C825E41BC}"/>
              </a:ext>
            </a:extLst>
          </p:cNvPr>
          <p:cNvPicPr>
            <a:picLocks noChangeAspect="1"/>
          </p:cNvPicPr>
          <p:nvPr/>
        </p:nvPicPr>
        <p:blipFill>
          <a:blip r:embed="rId2"/>
          <a:srcRect l="25727" r="22773"/>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51" name="Freeform: Shape 50">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9E57F0EC-4814-C8DA-9AB7-2D37E2B72181}"/>
              </a:ext>
            </a:extLst>
          </p:cNvPr>
          <p:cNvSpPr>
            <a:spLocks noGrp="1"/>
          </p:cNvSpPr>
          <p:nvPr>
            <p:ph type="sldNum" sz="quarter" idx="12"/>
          </p:nvPr>
        </p:nvSpPr>
        <p:spPr>
          <a:xfrm>
            <a:off x="11311128" y="6272784"/>
            <a:ext cx="640080" cy="365125"/>
          </a:xfrm>
        </p:spPr>
        <p:txBody>
          <a:bodyPr>
            <a:normAutofit/>
          </a:bodyPr>
          <a:lstStyle/>
          <a:p>
            <a:pPr>
              <a:spcAft>
                <a:spcPts val="600"/>
              </a:spcAft>
            </a:pPr>
            <a:fld id="{7BE69E03-4804-4553-A1EC-F089884EF50F}" type="slidenum">
              <a:rPr lang="en-US" smtClean="0"/>
              <a:pPr>
                <a:spcAft>
                  <a:spcPts val="600"/>
                </a:spcAft>
              </a:pPr>
              <a:t>6</a:t>
            </a:fld>
            <a:endParaRPr lang="en-US"/>
          </a:p>
        </p:txBody>
      </p:sp>
      <p:sp>
        <p:nvSpPr>
          <p:cNvPr id="4" name="Content Placeholder 2">
            <a:extLst>
              <a:ext uri="{FF2B5EF4-FFF2-40B4-BE49-F238E27FC236}">
                <a16:creationId xmlns:a16="http://schemas.microsoft.com/office/drawing/2014/main" id="{12D47B1A-3E5D-5D5C-7C72-AC878B5DC094}"/>
              </a:ext>
            </a:extLst>
          </p:cNvPr>
          <p:cNvSpPr txBox="1">
            <a:spLocks/>
          </p:cNvSpPr>
          <p:nvPr/>
        </p:nvSpPr>
        <p:spPr>
          <a:xfrm>
            <a:off x="1069848" y="4586816"/>
            <a:ext cx="5711952" cy="167216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sz="1800" dirty="0"/>
              <a:t>Applied Ethics</a:t>
            </a:r>
          </a:p>
          <a:p>
            <a:pPr lvl="1"/>
            <a:r>
              <a:rPr lang="en-GB" dirty="0"/>
              <a:t>Examines specific controversial issues:</a:t>
            </a:r>
          </a:p>
          <a:p>
            <a:pPr lvl="2"/>
            <a:r>
              <a:rPr lang="en-GB" dirty="0"/>
              <a:t>Abortion</a:t>
            </a:r>
          </a:p>
          <a:p>
            <a:pPr lvl="2"/>
            <a:r>
              <a:rPr lang="en-GB" dirty="0"/>
              <a:t>Capital punishment</a:t>
            </a:r>
          </a:p>
          <a:p>
            <a:pPr lvl="2"/>
            <a:r>
              <a:rPr lang="en-GB" dirty="0"/>
              <a:t>Do we have a moral obligation to vote?</a:t>
            </a:r>
          </a:p>
        </p:txBody>
      </p:sp>
    </p:spTree>
    <p:extLst>
      <p:ext uri="{BB962C8B-B14F-4D97-AF65-F5344CB8AC3E}">
        <p14:creationId xmlns:p14="http://schemas.microsoft.com/office/powerpoint/2010/main" val="386187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FBCC-4786-8B27-23AF-5EF49941A260}"/>
              </a:ext>
            </a:extLst>
          </p:cNvPr>
          <p:cNvSpPr>
            <a:spLocks noGrp="1"/>
          </p:cNvSpPr>
          <p:nvPr>
            <p:ph type="title"/>
          </p:nvPr>
        </p:nvSpPr>
        <p:spPr>
          <a:xfrm>
            <a:off x="1066800" y="186266"/>
            <a:ext cx="10058400" cy="976376"/>
          </a:xfrm>
        </p:spPr>
        <p:txBody>
          <a:bodyPr>
            <a:normAutofit/>
          </a:bodyPr>
          <a:lstStyle/>
          <a:p>
            <a:r>
              <a:rPr lang="en-GB" sz="4400" dirty="0"/>
              <a:t>Practical Application of Ethics</a:t>
            </a:r>
          </a:p>
        </p:txBody>
      </p:sp>
      <p:sp>
        <p:nvSpPr>
          <p:cNvPr id="3" name="Content Placeholder 2">
            <a:extLst>
              <a:ext uri="{FF2B5EF4-FFF2-40B4-BE49-F238E27FC236}">
                <a16:creationId xmlns:a16="http://schemas.microsoft.com/office/drawing/2014/main" id="{4136787E-588C-C514-4A66-2B9F3F113064}"/>
              </a:ext>
            </a:extLst>
          </p:cNvPr>
          <p:cNvSpPr>
            <a:spLocks noGrp="1"/>
          </p:cNvSpPr>
          <p:nvPr>
            <p:ph idx="1"/>
          </p:nvPr>
        </p:nvSpPr>
        <p:spPr>
          <a:xfrm>
            <a:off x="1066800" y="1109133"/>
            <a:ext cx="10058400" cy="5528775"/>
          </a:xfrm>
        </p:spPr>
        <p:txBody>
          <a:bodyPr>
            <a:normAutofit/>
          </a:bodyPr>
          <a:lstStyle/>
          <a:p>
            <a:r>
              <a:rPr lang="en-GB" dirty="0"/>
              <a:t>Conceptual tools of </a:t>
            </a:r>
            <a:r>
              <a:rPr lang="en-GB" b="1" dirty="0"/>
              <a:t>Metaethics</a:t>
            </a:r>
            <a:r>
              <a:rPr lang="en-GB" dirty="0"/>
              <a:t> and </a:t>
            </a:r>
            <a:r>
              <a:rPr lang="en-GB" b="1" dirty="0"/>
              <a:t>Normative Ethics </a:t>
            </a:r>
            <a:r>
              <a:rPr lang="en-GB" dirty="0"/>
              <a:t>used in discussions of </a:t>
            </a:r>
            <a:r>
              <a:rPr lang="en-GB" b="1" dirty="0"/>
              <a:t>Applied Ethics</a:t>
            </a:r>
            <a:r>
              <a:rPr lang="en-GB" dirty="0"/>
              <a:t>.</a:t>
            </a:r>
          </a:p>
          <a:p>
            <a:pPr marL="0" indent="0">
              <a:buNone/>
            </a:pPr>
            <a:endParaRPr lang="en-GB" dirty="0"/>
          </a:p>
          <a:p>
            <a:pPr lvl="1"/>
            <a:r>
              <a:rPr lang="en-GB" dirty="0"/>
              <a:t>The distinctions between these can be blurred…</a:t>
            </a:r>
          </a:p>
          <a:p>
            <a:pPr marL="274320" lvl="1" indent="0">
              <a:buNone/>
            </a:pPr>
            <a:endParaRPr lang="en-GB" dirty="0"/>
          </a:p>
          <a:p>
            <a:pPr lvl="2"/>
            <a:r>
              <a:rPr lang="en-GB" dirty="0"/>
              <a:t>Abortion is an </a:t>
            </a:r>
            <a:r>
              <a:rPr lang="en-GB" b="1" dirty="0"/>
              <a:t>Applied Ethics </a:t>
            </a:r>
            <a:r>
              <a:rPr lang="en-GB" dirty="0"/>
              <a:t>issue:</a:t>
            </a:r>
          </a:p>
          <a:p>
            <a:pPr lvl="3"/>
            <a:r>
              <a:rPr lang="en-GB" dirty="0"/>
              <a:t>Involves a specific type of controversial behaviour</a:t>
            </a:r>
          </a:p>
          <a:p>
            <a:pPr lvl="4"/>
            <a:r>
              <a:rPr lang="en-GB" sz="1400" dirty="0"/>
              <a:t>Note: Controversial is not a judgement, but a term which is applied to anything that causes public disagreement or disapproval</a:t>
            </a:r>
          </a:p>
          <a:p>
            <a:pPr marL="1097280" lvl="4" indent="0">
              <a:buNone/>
            </a:pPr>
            <a:endParaRPr lang="en-GB" sz="1400" dirty="0"/>
          </a:p>
          <a:p>
            <a:pPr lvl="3"/>
            <a:r>
              <a:rPr lang="en-GB" dirty="0"/>
              <a:t>It depends on more general </a:t>
            </a:r>
            <a:r>
              <a:rPr lang="en-GB" b="1" dirty="0"/>
              <a:t>Normative</a:t>
            </a:r>
            <a:r>
              <a:rPr lang="en-GB" dirty="0"/>
              <a:t> principles:</a:t>
            </a:r>
          </a:p>
          <a:p>
            <a:pPr lvl="4"/>
            <a:r>
              <a:rPr lang="en-GB" dirty="0"/>
              <a:t>The right to self-rule</a:t>
            </a:r>
          </a:p>
          <a:p>
            <a:pPr lvl="4"/>
            <a:r>
              <a:rPr lang="en-GB" dirty="0"/>
              <a:t>The right to life</a:t>
            </a:r>
          </a:p>
          <a:p>
            <a:pPr lvl="4"/>
            <a:r>
              <a:rPr lang="en-GB" dirty="0"/>
              <a:t>Provides a litmus test for determining morality</a:t>
            </a:r>
          </a:p>
          <a:p>
            <a:pPr marL="1097280" lvl="4" indent="0">
              <a:buNone/>
            </a:pPr>
            <a:endParaRPr lang="en-GB" dirty="0"/>
          </a:p>
          <a:p>
            <a:pPr lvl="3"/>
            <a:r>
              <a:rPr lang="en-GB" dirty="0"/>
              <a:t>There are also </a:t>
            </a:r>
            <a:r>
              <a:rPr lang="en-GB" b="1" dirty="0"/>
              <a:t>Metaethical</a:t>
            </a:r>
            <a:r>
              <a:rPr lang="en-GB" dirty="0"/>
              <a:t> issues:</a:t>
            </a:r>
          </a:p>
          <a:p>
            <a:pPr lvl="4"/>
            <a:r>
              <a:rPr lang="en-GB" dirty="0"/>
              <a:t>Where do these rights come from?</a:t>
            </a:r>
          </a:p>
          <a:p>
            <a:pPr lvl="4"/>
            <a:r>
              <a:rPr lang="en-GB" dirty="0"/>
              <a:t>What kind of entity has rights?</a:t>
            </a:r>
          </a:p>
        </p:txBody>
      </p:sp>
      <p:sp>
        <p:nvSpPr>
          <p:cNvPr id="6" name="Slide Number Placeholder 5">
            <a:extLst>
              <a:ext uri="{FF2B5EF4-FFF2-40B4-BE49-F238E27FC236}">
                <a16:creationId xmlns:a16="http://schemas.microsoft.com/office/drawing/2014/main" id="{38979538-1A52-01E3-DB2D-1E0454AF89B9}"/>
              </a:ext>
            </a:extLst>
          </p:cNvPr>
          <p:cNvSpPr>
            <a:spLocks noGrp="1"/>
          </p:cNvSpPr>
          <p:nvPr>
            <p:ph type="sldNum" sz="quarter" idx="12"/>
          </p:nvPr>
        </p:nvSpPr>
        <p:spPr/>
        <p:txBody>
          <a:bodyPr/>
          <a:lstStyle/>
          <a:p>
            <a:fld id="{7BE69E03-4804-4553-A1EC-F089884EF50F}" type="slidenum">
              <a:rPr lang="en-US" smtClean="0"/>
              <a:t>7</a:t>
            </a:fld>
            <a:endParaRPr lang="en-US"/>
          </a:p>
        </p:txBody>
      </p:sp>
    </p:spTree>
    <p:extLst>
      <p:ext uri="{BB962C8B-B14F-4D97-AF65-F5344CB8AC3E}">
        <p14:creationId xmlns:p14="http://schemas.microsoft.com/office/powerpoint/2010/main" val="3301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7DBC-B5B8-4EB9-2E62-3FB658539CF3}"/>
              </a:ext>
            </a:extLst>
          </p:cNvPr>
          <p:cNvSpPr>
            <a:spLocks noGrp="1"/>
          </p:cNvSpPr>
          <p:nvPr>
            <p:ph type="title"/>
          </p:nvPr>
        </p:nvSpPr>
        <p:spPr>
          <a:xfrm>
            <a:off x="1069848" y="484632"/>
            <a:ext cx="10058400" cy="836168"/>
          </a:xfrm>
        </p:spPr>
        <p:txBody>
          <a:bodyPr/>
          <a:lstStyle/>
          <a:p>
            <a:r>
              <a:rPr lang="en-GB" sz="4400" dirty="0"/>
              <a:t>Metaethics</a:t>
            </a:r>
            <a:endParaRPr lang="en-GB" dirty="0"/>
          </a:p>
        </p:txBody>
      </p:sp>
      <p:sp>
        <p:nvSpPr>
          <p:cNvPr id="3" name="Content Placeholder 2">
            <a:extLst>
              <a:ext uri="{FF2B5EF4-FFF2-40B4-BE49-F238E27FC236}">
                <a16:creationId xmlns:a16="http://schemas.microsoft.com/office/drawing/2014/main" id="{7C290124-6F34-A257-5495-08442B94ABC0}"/>
              </a:ext>
            </a:extLst>
          </p:cNvPr>
          <p:cNvSpPr>
            <a:spLocks noGrp="1"/>
          </p:cNvSpPr>
          <p:nvPr>
            <p:ph idx="1"/>
          </p:nvPr>
        </p:nvSpPr>
        <p:spPr>
          <a:xfrm>
            <a:off x="1063752" y="1320800"/>
            <a:ext cx="10058400" cy="5348224"/>
          </a:xfrm>
        </p:spPr>
        <p:txBody>
          <a:bodyPr/>
          <a:lstStyle/>
          <a:p>
            <a:r>
              <a:rPr lang="en-GB" dirty="0"/>
              <a:t>…Not well defined</a:t>
            </a:r>
          </a:p>
          <a:p>
            <a:pPr lvl="1"/>
            <a:r>
              <a:rPr lang="en-GB" dirty="0"/>
              <a:t>An abstract/high-level overview of ethics as a subject</a:t>
            </a:r>
          </a:p>
          <a:p>
            <a:pPr lvl="1"/>
            <a:r>
              <a:rPr lang="en-GB" dirty="0"/>
              <a:t>A study of the original meaning of ethical concepts</a:t>
            </a:r>
          </a:p>
          <a:p>
            <a:pPr lvl="1"/>
            <a:r>
              <a:rPr lang="en-GB" dirty="0"/>
              <a:t>Diverse considerations:</a:t>
            </a:r>
          </a:p>
          <a:p>
            <a:pPr lvl="2"/>
            <a:r>
              <a:rPr lang="en-GB" dirty="0"/>
              <a:t>Moral semantics – Meaning of terms/judgements (‘Good’, ‘Bad’ etc.)</a:t>
            </a:r>
          </a:p>
          <a:p>
            <a:pPr lvl="1"/>
            <a:r>
              <a:rPr lang="en-GB" dirty="0"/>
              <a:t>Moral Ontology</a:t>
            </a:r>
          </a:p>
          <a:p>
            <a:pPr lvl="2"/>
            <a:r>
              <a:rPr lang="en-GB" dirty="0"/>
              <a:t>Are the above universal (always true), or relative, or many kinds (multiple conflicting truths)</a:t>
            </a:r>
          </a:p>
          <a:p>
            <a:pPr lvl="1"/>
            <a:r>
              <a:rPr lang="en-GB" dirty="0"/>
              <a:t>Moral Epistemology</a:t>
            </a:r>
          </a:p>
          <a:p>
            <a:pPr lvl="2"/>
            <a:r>
              <a:rPr lang="en-GB" dirty="0"/>
              <a:t>Can moral terms/judgements be defended – How can we know something is right or wrong?</a:t>
            </a:r>
          </a:p>
          <a:p>
            <a:pPr lvl="2"/>
            <a:endParaRPr lang="en-GB" dirty="0"/>
          </a:p>
          <a:p>
            <a:r>
              <a:rPr lang="en-GB" dirty="0"/>
              <a:t>Two predominant issues:</a:t>
            </a:r>
          </a:p>
          <a:p>
            <a:pPr lvl="1"/>
            <a:r>
              <a:rPr lang="en-GB" dirty="0"/>
              <a:t>Metaphysical issues</a:t>
            </a:r>
          </a:p>
          <a:p>
            <a:pPr lvl="2"/>
            <a:r>
              <a:rPr lang="en-GB" dirty="0"/>
              <a:t>The existence of morality independent of humans</a:t>
            </a:r>
          </a:p>
          <a:p>
            <a:pPr lvl="1"/>
            <a:r>
              <a:rPr lang="en-GB" dirty="0"/>
              <a:t>Psychological issues</a:t>
            </a:r>
          </a:p>
          <a:p>
            <a:pPr lvl="2"/>
            <a:r>
              <a:rPr lang="en-GB" dirty="0"/>
              <a:t>The underlying basis for our moral judgements and conduct</a:t>
            </a:r>
          </a:p>
          <a:p>
            <a:pPr lvl="2"/>
            <a:endParaRPr lang="en-GB" dirty="0"/>
          </a:p>
        </p:txBody>
      </p:sp>
      <p:sp>
        <p:nvSpPr>
          <p:cNvPr id="6" name="Slide Number Placeholder 5">
            <a:extLst>
              <a:ext uri="{FF2B5EF4-FFF2-40B4-BE49-F238E27FC236}">
                <a16:creationId xmlns:a16="http://schemas.microsoft.com/office/drawing/2014/main" id="{C26B4247-247F-9E75-8306-B5BB0DAD1A97}"/>
              </a:ext>
            </a:extLst>
          </p:cNvPr>
          <p:cNvSpPr>
            <a:spLocks noGrp="1"/>
          </p:cNvSpPr>
          <p:nvPr>
            <p:ph type="sldNum" sz="quarter" idx="12"/>
          </p:nvPr>
        </p:nvSpPr>
        <p:spPr/>
        <p:txBody>
          <a:bodyPr/>
          <a:lstStyle/>
          <a:p>
            <a:fld id="{7BE69E03-4804-4553-A1EC-F089884EF50F}" type="slidenum">
              <a:rPr lang="en-US" smtClean="0"/>
              <a:t>8</a:t>
            </a:fld>
            <a:endParaRPr lang="en-US"/>
          </a:p>
        </p:txBody>
      </p:sp>
    </p:spTree>
    <p:extLst>
      <p:ext uri="{BB962C8B-B14F-4D97-AF65-F5344CB8AC3E}">
        <p14:creationId xmlns:p14="http://schemas.microsoft.com/office/powerpoint/2010/main" val="154338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5202-D49C-9D88-86CE-65D97748FA76}"/>
              </a:ext>
            </a:extLst>
          </p:cNvPr>
          <p:cNvSpPr>
            <a:spLocks noGrp="1"/>
          </p:cNvSpPr>
          <p:nvPr>
            <p:ph type="title"/>
          </p:nvPr>
        </p:nvSpPr>
        <p:spPr>
          <a:xfrm>
            <a:off x="1069848" y="484632"/>
            <a:ext cx="10058400" cy="738632"/>
          </a:xfrm>
        </p:spPr>
        <p:txBody>
          <a:bodyPr>
            <a:normAutofit/>
          </a:bodyPr>
          <a:lstStyle/>
          <a:p>
            <a:r>
              <a:rPr lang="en-GB" sz="4400" dirty="0"/>
              <a:t>Metaphysical Issues</a:t>
            </a:r>
          </a:p>
        </p:txBody>
      </p:sp>
      <p:sp>
        <p:nvSpPr>
          <p:cNvPr id="3" name="Content Placeholder 2">
            <a:extLst>
              <a:ext uri="{FF2B5EF4-FFF2-40B4-BE49-F238E27FC236}">
                <a16:creationId xmlns:a16="http://schemas.microsoft.com/office/drawing/2014/main" id="{83E3A419-98BA-1F7F-843E-CE66A6972800}"/>
              </a:ext>
            </a:extLst>
          </p:cNvPr>
          <p:cNvSpPr>
            <a:spLocks noGrp="1"/>
          </p:cNvSpPr>
          <p:nvPr>
            <p:ph idx="1"/>
          </p:nvPr>
        </p:nvSpPr>
        <p:spPr>
          <a:xfrm>
            <a:off x="1069848" y="1893824"/>
            <a:ext cx="10058400" cy="4278376"/>
          </a:xfrm>
        </p:spPr>
        <p:txBody>
          <a:bodyPr/>
          <a:lstStyle/>
          <a:p>
            <a:r>
              <a:rPr lang="en-GB" dirty="0"/>
              <a:t>Metaphysics – A Study of things which exist in the universe</a:t>
            </a:r>
          </a:p>
          <a:p>
            <a:pPr lvl="1"/>
            <a:r>
              <a:rPr lang="en-GB" dirty="0"/>
              <a:t>Are our moral values external truths which exist in a spirit-like realm?</a:t>
            </a:r>
          </a:p>
          <a:p>
            <a:pPr lvl="2"/>
            <a:r>
              <a:rPr lang="en-GB" dirty="0"/>
              <a:t>The Ten Commandments given to Moses by God in the Old Testament</a:t>
            </a:r>
          </a:p>
          <a:p>
            <a:pPr lvl="2"/>
            <a:r>
              <a:rPr lang="en-GB" dirty="0"/>
              <a:t>The sun God Shamash presenting Hammurabi with a code of laws (The Code of Hammurabi)</a:t>
            </a:r>
          </a:p>
          <a:p>
            <a:pPr lvl="2"/>
            <a:r>
              <a:rPr lang="en-GB" dirty="0"/>
              <a:t>Zeus gifting humans with the capacity for morals and laws in Plato’s dialogue,  </a:t>
            </a:r>
            <a:r>
              <a:rPr lang="en-GB" i="1" dirty="0"/>
              <a:t>Protagoras.</a:t>
            </a:r>
          </a:p>
          <a:p>
            <a:pPr lvl="2"/>
            <a:endParaRPr lang="en-GB" i="1" dirty="0"/>
          </a:p>
          <a:p>
            <a:pPr lvl="1"/>
            <a:r>
              <a:rPr lang="en-GB" dirty="0"/>
              <a:t>‘Other-worldly view’ – Part of the Objectivist movement</a:t>
            </a:r>
          </a:p>
          <a:p>
            <a:pPr lvl="2"/>
            <a:r>
              <a:rPr lang="en-GB" dirty="0"/>
              <a:t>The idea that human values and knowledge are determined by reality, and not the thoughts one has. A person’s moral purpose is the pursuit of happiness and productive achievement.</a:t>
            </a:r>
          </a:p>
          <a:p>
            <a:pPr lvl="1"/>
            <a:r>
              <a:rPr lang="en-GB" dirty="0"/>
              <a:t>Values are absolute/eternal and apply to all things for all time.</a:t>
            </a:r>
          </a:p>
          <a:p>
            <a:pPr lvl="1"/>
            <a:r>
              <a:rPr lang="en-GB" dirty="0"/>
              <a:t>Voluntarism (or Divine Command Theory) which suggests that all moral values are the thoughts and/or commands of God.</a:t>
            </a:r>
          </a:p>
        </p:txBody>
      </p:sp>
      <p:sp>
        <p:nvSpPr>
          <p:cNvPr id="6" name="Slide Number Placeholder 5">
            <a:extLst>
              <a:ext uri="{FF2B5EF4-FFF2-40B4-BE49-F238E27FC236}">
                <a16:creationId xmlns:a16="http://schemas.microsoft.com/office/drawing/2014/main" id="{B264F52B-3F27-2AAB-F1E7-E16EB2D7D33D}"/>
              </a:ext>
            </a:extLst>
          </p:cNvPr>
          <p:cNvSpPr>
            <a:spLocks noGrp="1"/>
          </p:cNvSpPr>
          <p:nvPr>
            <p:ph type="sldNum" sz="quarter" idx="12"/>
          </p:nvPr>
        </p:nvSpPr>
        <p:spPr/>
        <p:txBody>
          <a:bodyPr/>
          <a:lstStyle/>
          <a:p>
            <a:fld id="{7BE69E03-4804-4553-A1EC-F089884EF50F}" type="slidenum">
              <a:rPr lang="en-US" smtClean="0"/>
              <a:t>9</a:t>
            </a:fld>
            <a:endParaRPr lang="en-US"/>
          </a:p>
        </p:txBody>
      </p:sp>
    </p:spTree>
    <p:extLst>
      <p:ext uri="{BB962C8B-B14F-4D97-AF65-F5344CB8AC3E}">
        <p14:creationId xmlns:p14="http://schemas.microsoft.com/office/powerpoint/2010/main" val="1156740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430</TotalTime>
  <Words>3376</Words>
  <Application>Microsoft Office PowerPoint</Application>
  <PresentationFormat>Widescreen</PresentationFormat>
  <Paragraphs>475</Paragraphs>
  <Slides>47</Slides>
  <Notes>0</Notes>
  <HiddenSlides>0</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Wood Type</vt:lpstr>
      <vt:lpstr>Introduction to Game Industry Practice</vt:lpstr>
      <vt:lpstr>PowerPoint Presentation</vt:lpstr>
      <vt:lpstr>How we define Ethics </vt:lpstr>
      <vt:lpstr>Ethics</vt:lpstr>
      <vt:lpstr>Ethics</vt:lpstr>
      <vt:lpstr>Ethics</vt:lpstr>
      <vt:lpstr>Practical Application of Ethics</vt:lpstr>
      <vt:lpstr>Metaethics</vt:lpstr>
      <vt:lpstr>Metaphysical Issues</vt:lpstr>
      <vt:lpstr>Metaphysical Issues</vt:lpstr>
      <vt:lpstr>Psychological Issues</vt:lpstr>
      <vt:lpstr>Psychological Issues</vt:lpstr>
      <vt:lpstr>Normative Ethics</vt:lpstr>
      <vt:lpstr>Virtue Theories</vt:lpstr>
      <vt:lpstr>PowerPoint Presentation</vt:lpstr>
      <vt:lpstr>Duty Theories</vt:lpstr>
      <vt:lpstr>Rights Theory</vt:lpstr>
      <vt:lpstr>PowerPoint Presentation</vt:lpstr>
      <vt:lpstr>Rights Theory</vt:lpstr>
      <vt:lpstr>Consequentialist Theories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Industry Practice</dc:title>
  <dc:creator>Smith, Ian</dc:creator>
  <cp:lastModifiedBy>Ian</cp:lastModifiedBy>
  <cp:revision>4</cp:revision>
  <dcterms:created xsi:type="dcterms:W3CDTF">2024-11-08T13:20:45Z</dcterms:created>
  <dcterms:modified xsi:type="dcterms:W3CDTF">2024-11-13T23:33:23Z</dcterms:modified>
</cp:coreProperties>
</file>